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2" r:id="rId3"/>
    <p:sldId id="267" r:id="rId4"/>
    <p:sldId id="273" r:id="rId5"/>
    <p:sldId id="294" r:id="rId6"/>
    <p:sldId id="296" r:id="rId7"/>
    <p:sldId id="295" r:id="rId8"/>
    <p:sldId id="293" r:id="rId9"/>
    <p:sldId id="264" r:id="rId10"/>
    <p:sldId id="297" r:id="rId11"/>
    <p:sldId id="298" r:id="rId12"/>
    <p:sldId id="29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4070"/>
    <a:srgbClr val="00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/>
    <p:restoredTop sz="94777"/>
  </p:normalViewPr>
  <p:slideViewPr>
    <p:cSldViewPr snapToGrid="0" snapToObjects="1">
      <p:cViewPr varScale="1">
        <p:scale>
          <a:sx n="102" d="100"/>
          <a:sy n="102" d="100"/>
        </p:scale>
        <p:origin x="76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5FD0C-FB5A-BF40-B0E2-B48666B4E43D}" type="datetimeFigureOut">
              <a:rPr lang="en-US" smtClean="0"/>
              <a:t>1/27/20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C51A4-2CFD-684D-B44F-2FDBD38FF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632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f>
</file>

<file path=ppt/media/image28.tiff>
</file>

<file path=ppt/media/image29.tiff>
</file>

<file path=ppt/media/image3.png>
</file>

<file path=ppt/media/image33.png>
</file>

<file path=ppt/media/image34.png>
</file>

<file path=ppt/media/image350.png>
</file>

<file path=ppt/media/image37.png>
</file>

<file path=ppt/media/image38.png>
</file>

<file path=ppt/media/image39.png>
</file>

<file path=ppt/media/image4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1/27/20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728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5674179" cy="542787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pos="37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"/>
            <a:ext cx="9144000" cy="87470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"/>
            <a:ext cx="3029221" cy="874708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495701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98015" cy="4957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1CFFC65-F19B-E241-BA7B-613451C4E80D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330615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0D275FE-4322-F945-984E-F69B89073389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058465-9237-E546-85F0-B7E7FAA43EBF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4208"/>
            <a:ext cx="5674179" cy="343320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874708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4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4209"/>
            <a:ext cx="9144000" cy="534527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40A0-BA3A-E44B-A6F9-7A1F916D77D1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5E2EC-3A15-B94B-9602-395D7423BE9F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E153A-A236-9B4D-A0F1-DA988CDD6E09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M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4179" y="2915624"/>
            <a:ext cx="3469822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66"/>
          <a:stretch/>
        </p:blipFill>
        <p:spPr>
          <a:xfrm>
            <a:off x="5674179" y="2915630"/>
            <a:ext cx="3469822" cy="2931937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5400000">
            <a:off x="167891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2051" y="215415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051" y="1429236"/>
            <a:ext cx="75438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30A8737-9ED8-534E-AB64-824F3EF1F57B}" type="datetime1">
              <a:rPr lang="en-US" smtClean="0"/>
              <a:pPr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4" y="437293"/>
            <a:ext cx="438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 userDrawn="1"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3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2" r:id="rId2"/>
    <p:sldLayoutId id="2147483683" r:id="rId3"/>
    <p:sldLayoutId id="2147483693" r:id="rId4"/>
    <p:sldLayoutId id="2147483684" r:id="rId5"/>
    <p:sldLayoutId id="2147483685" r:id="rId6"/>
    <p:sldLayoutId id="2147483686" r:id="rId7"/>
    <p:sldLayoutId id="2147483687" r:id="rId8"/>
    <p:sldLayoutId id="2147483694" r:id="rId9"/>
    <p:sldLayoutId id="2147483688" r:id="rId10"/>
    <p:sldLayoutId id="2147483695" r:id="rId11"/>
    <p:sldLayoutId id="2147483689" r:id="rId12"/>
    <p:sldLayoutId id="2147483690" r:id="rId13"/>
    <p:sldLayoutId id="2147483691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2000" b="0" i="0" kern="1200" spc="75" baseline="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68576" indent="-68576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18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6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1.png"/><Relationship Id="rId5" Type="http://schemas.openxmlformats.org/officeDocument/2006/relationships/image" Target="../media/image350.png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>
          <a:xfrm>
            <a:off x="525309" y="5559098"/>
            <a:ext cx="5181010" cy="1131069"/>
          </a:xfrm>
        </p:spPr>
        <p:txBody>
          <a:bodyPr>
            <a:normAutofit/>
          </a:bodyPr>
          <a:lstStyle/>
          <a:p>
            <a:r>
              <a:rPr lang="en-US" dirty="0"/>
              <a:t>Stefan P. Domino </a:t>
            </a:r>
          </a:p>
          <a:p>
            <a:r>
              <a:rPr lang="en-US" dirty="0"/>
              <a:t>Computational Thermal and Fluid Mechanics</a:t>
            </a:r>
          </a:p>
          <a:p>
            <a:r>
              <a:rPr lang="en-US" dirty="0"/>
              <a:t>Sandia </a:t>
            </a:r>
            <a:r>
              <a:rPr lang="en-US"/>
              <a:t>National Laboratories </a:t>
            </a:r>
            <a:r>
              <a:rPr lang="de-DE"/>
              <a:t>SAND2018-4536 PE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Title 13"/>
          <p:cNvSpPr txBox="1">
            <a:spLocks/>
          </p:cNvSpPr>
          <p:nvPr/>
        </p:nvSpPr>
        <p:spPr>
          <a:xfrm>
            <a:off x="515760" y="1228440"/>
            <a:ext cx="4831743" cy="1690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749" rtl="0" eaLnBrk="1" latinLnBrk="0" hangingPunct="1">
              <a:lnSpc>
                <a:spcPts val="2775"/>
              </a:lnSpc>
              <a:spcBef>
                <a:spcPct val="0"/>
              </a:spcBef>
              <a:buNone/>
              <a:defRPr sz="2700" b="0" i="0" kern="12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Guest Lecture Stanford ME469:</a:t>
            </a:r>
            <a:br>
              <a:rPr lang="en-US" dirty="0"/>
            </a:br>
            <a:r>
              <a:rPr lang="en-US" dirty="0"/>
              <a:t>An Example of an Unstructured Discretization</a:t>
            </a:r>
          </a:p>
        </p:txBody>
      </p:sp>
    </p:spTree>
    <p:extLst>
      <p:ext uri="{BB962C8B-B14F-4D97-AF65-F5344CB8AC3E}">
        <p14:creationId xmlns:p14="http://schemas.microsoft.com/office/powerpoint/2010/main" val="174136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40376-7D00-0340-A947-DA6033992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EBVC Algorithm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B6D5B3-9302-FF48-965C-4B00C4616D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36A542-1256-EC47-80EE-BD14FC7986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4733632"/>
          </a:xfrm>
        </p:spPr>
        <p:txBody>
          <a:bodyPr>
            <a:normAutofit/>
          </a:bodyPr>
          <a:lstStyle/>
          <a:p>
            <a:pPr marL="236538" indent="-236538">
              <a:buFont typeface="Arial" panose="020B0604020202020204" pitchFamily="34" charset="0"/>
              <a:buChar char="•"/>
            </a:pPr>
            <a:r>
              <a:rPr lang="en-US" dirty="0"/>
              <a:t>Regardless of topology (restricted to low-order), edges are unique</a:t>
            </a:r>
          </a:p>
          <a:p>
            <a:pPr marL="236538" indent="-236538">
              <a:buFont typeface="Arial" panose="020B0604020202020204" pitchFamily="34" charset="0"/>
              <a:buChar char="•"/>
            </a:pPr>
            <a:endParaRPr lang="en-US" dirty="0"/>
          </a:p>
          <a:p>
            <a:pPr marL="236538" indent="-236538">
              <a:buFont typeface="Arial" panose="020B0604020202020204" pitchFamily="34" charset="0"/>
              <a:buChar char="•"/>
            </a:pPr>
            <a:endParaRPr lang="en-US" dirty="0"/>
          </a:p>
          <a:p>
            <a:pPr marL="236538" indent="-236538">
              <a:buFont typeface="Arial" panose="020B0604020202020204" pitchFamily="34" charset="0"/>
              <a:buChar char="•"/>
            </a:pPr>
            <a:endParaRPr lang="en-US" dirty="0"/>
          </a:p>
          <a:p>
            <a:pPr marL="236538" indent="-236538">
              <a:buFont typeface="Arial" panose="020B0604020202020204" pitchFamily="34" charset="0"/>
              <a:buChar char="•"/>
            </a:pPr>
            <a:endParaRPr lang="en-US" dirty="0"/>
          </a:p>
          <a:p>
            <a:pPr marL="236538" indent="-236538">
              <a:buFont typeface="Arial" panose="020B0604020202020204" pitchFamily="34" charset="0"/>
              <a:buChar char="•"/>
            </a:pPr>
            <a:endParaRPr lang="en-US" dirty="0"/>
          </a:p>
          <a:p>
            <a:pPr marL="236538" indent="-236538">
              <a:buFont typeface="Arial" panose="020B0604020202020204" pitchFamily="34" charset="0"/>
              <a:buChar char="•"/>
            </a:pPr>
            <a:endParaRPr lang="en-US" dirty="0"/>
          </a:p>
          <a:p>
            <a:pPr marL="236538" indent="-236538">
              <a:buFont typeface="Arial" panose="020B0604020202020204" pitchFamily="34" charset="0"/>
              <a:buChar char="•"/>
            </a:pPr>
            <a:endParaRPr lang="en-US" dirty="0"/>
          </a:p>
          <a:p>
            <a:pPr marL="236538" indent="-236538">
              <a:buFont typeface="Arial" panose="020B0604020202020204" pitchFamily="34" charset="0"/>
              <a:buChar char="•"/>
            </a:pPr>
            <a:endParaRPr lang="en-US" dirty="0"/>
          </a:p>
          <a:p>
            <a:pPr marL="236538" indent="-236538">
              <a:buFont typeface="Arial" panose="020B0604020202020204" pitchFamily="34" charset="0"/>
              <a:buChar char="•"/>
            </a:pPr>
            <a:r>
              <a:rPr lang="en-US" dirty="0"/>
              <a:t>Therefore, the topology over which we loop is the edge2 with “L” and “R” nodes, respectively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48DD9A-7D6F-8548-B37A-8FA121C3DE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35"/>
          <a:stretch/>
        </p:blipFill>
        <p:spPr>
          <a:xfrm>
            <a:off x="171357" y="2124957"/>
            <a:ext cx="8608423" cy="2608086"/>
          </a:xfrm>
          <a:prstGeom prst="rect">
            <a:avLst/>
          </a:prstGeom>
        </p:spPr>
      </p:pic>
      <p:sp>
        <p:nvSpPr>
          <p:cNvPr id="6" name="&quot;No&quot; Symbol 5">
            <a:extLst>
              <a:ext uri="{FF2B5EF4-FFF2-40B4-BE49-F238E27FC236}">
                <a16:creationId xmlns:a16="http://schemas.microsoft.com/office/drawing/2014/main" id="{2EFFEBEF-B32F-C945-A9F4-6CE5441DCC7D}"/>
              </a:ext>
            </a:extLst>
          </p:cNvPr>
          <p:cNvSpPr/>
          <p:nvPr/>
        </p:nvSpPr>
        <p:spPr>
          <a:xfrm>
            <a:off x="2492680" y="2079320"/>
            <a:ext cx="1628383" cy="1565754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4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B528-82EB-E542-9C75-CB8F5EC1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Edge-Based Sample Code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0CB098-DBDF-784C-91B4-41D215036D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E7F7A4-7BCA-AE41-9E3A-B12E26FC2C04}"/>
              </a:ext>
            </a:extLst>
          </p:cNvPr>
          <p:cNvSpPr txBox="1"/>
          <p:nvPr/>
        </p:nvSpPr>
        <p:spPr>
          <a:xfrm>
            <a:off x="487466" y="1044473"/>
            <a:ext cx="7842211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 for ( </a:t>
            </a:r>
            <a:r>
              <a:rPr lang="en-US" sz="1400" dirty="0" err="1">
                <a:latin typeface="Courier" pitchFamily="2" charset="0"/>
              </a:rPr>
              <a:t>stk</a:t>
            </a:r>
            <a:r>
              <a:rPr lang="en-US" sz="1400" dirty="0">
                <a:latin typeface="Courier" pitchFamily="2" charset="0"/>
              </a:rPr>
              <a:t>::mesh::Bucket::</a:t>
            </a:r>
            <a:r>
              <a:rPr lang="en-US" sz="1400" dirty="0" err="1">
                <a:latin typeface="Courier" pitchFamily="2" charset="0"/>
              </a:rPr>
              <a:t>size_type</a:t>
            </a:r>
            <a:r>
              <a:rPr lang="en-US" sz="1400" dirty="0">
                <a:latin typeface="Courier" pitchFamily="2" charset="0"/>
              </a:rPr>
              <a:t> k = 0 ; k &lt; length ; ++k ) {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  // get edge</a:t>
            </a:r>
          </a:p>
          <a:p>
            <a:r>
              <a:rPr lang="en-US" sz="1400" dirty="0">
                <a:latin typeface="Courier" pitchFamily="2" charset="0"/>
              </a:rPr>
              <a:t>      </a:t>
            </a:r>
            <a:r>
              <a:rPr lang="en-US" sz="1400" dirty="0" err="1">
                <a:latin typeface="Courier" pitchFamily="2" charset="0"/>
              </a:rPr>
              <a:t>stk</a:t>
            </a:r>
            <a:r>
              <a:rPr lang="en-US" sz="1400" dirty="0">
                <a:latin typeface="Courier" pitchFamily="2" charset="0"/>
              </a:rPr>
              <a:t>::mesh::Entity edge = b[k];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  // left and right nodes</a:t>
            </a:r>
          </a:p>
          <a:p>
            <a:r>
              <a:rPr lang="en-US" sz="1400" dirty="0">
                <a:latin typeface="Courier" pitchFamily="2" charset="0"/>
              </a:rPr>
              <a:t>      </a:t>
            </a:r>
            <a:r>
              <a:rPr lang="en-US" sz="1400" dirty="0" err="1">
                <a:latin typeface="Courier" pitchFamily="2" charset="0"/>
              </a:rPr>
              <a:t>stk</a:t>
            </a:r>
            <a:r>
              <a:rPr lang="en-US" sz="1400" dirty="0">
                <a:latin typeface="Courier" pitchFamily="2" charset="0"/>
              </a:rPr>
              <a:t>::mesh::Entity </a:t>
            </a:r>
            <a:r>
              <a:rPr lang="en-US" sz="1400" dirty="0" err="1">
                <a:latin typeface="Courier" pitchFamily="2" charset="0"/>
              </a:rPr>
              <a:t>nodeL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edge.edge_node_rels</a:t>
            </a:r>
            <a:r>
              <a:rPr lang="en-US" sz="1400" dirty="0">
                <a:latin typeface="Courier" pitchFamily="2" charset="0"/>
              </a:rPr>
              <a:t>[0];</a:t>
            </a:r>
          </a:p>
          <a:p>
            <a:r>
              <a:rPr lang="en-US" sz="1400" dirty="0">
                <a:latin typeface="Courier" pitchFamily="2" charset="0"/>
              </a:rPr>
              <a:t>      </a:t>
            </a:r>
            <a:r>
              <a:rPr lang="en-US" sz="1400" dirty="0" err="1">
                <a:latin typeface="Courier" pitchFamily="2" charset="0"/>
              </a:rPr>
              <a:t>stk</a:t>
            </a:r>
            <a:r>
              <a:rPr lang="en-US" sz="1400" dirty="0">
                <a:latin typeface="Courier" pitchFamily="2" charset="0"/>
              </a:rPr>
              <a:t>::mesh::Entity </a:t>
            </a:r>
            <a:r>
              <a:rPr lang="en-US" sz="1400" dirty="0" err="1">
                <a:latin typeface="Courier" pitchFamily="2" charset="0"/>
              </a:rPr>
              <a:t>nodeR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edge.edge_node_rels</a:t>
            </a:r>
            <a:r>
              <a:rPr lang="en-US" sz="1400" dirty="0">
                <a:latin typeface="Courier" pitchFamily="2" charset="0"/>
              </a:rPr>
              <a:t>[1];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  </a:t>
            </a:r>
            <a:r>
              <a:rPr lang="en-US" sz="1400" dirty="0" err="1">
                <a:latin typeface="Courier" pitchFamily="2" charset="0"/>
              </a:rPr>
              <a:t>const</a:t>
            </a:r>
            <a:r>
              <a:rPr lang="en-US" sz="1400" dirty="0">
                <a:latin typeface="Courier" pitchFamily="2" charset="0"/>
              </a:rPr>
              <a:t> double </a:t>
            </a:r>
            <a:r>
              <a:rPr lang="en-US" sz="1400" dirty="0" err="1">
                <a:latin typeface="Courier" pitchFamily="2" charset="0"/>
              </a:rPr>
              <a:t>viscIp</a:t>
            </a:r>
            <a:r>
              <a:rPr lang="en-US" sz="1400" dirty="0">
                <a:latin typeface="Courier" pitchFamily="2" charset="0"/>
              </a:rPr>
              <a:t> = 0.5*(</a:t>
            </a:r>
            <a:r>
              <a:rPr lang="en-US" sz="1400" dirty="0" err="1">
                <a:latin typeface="Courier" pitchFamily="2" charset="0"/>
              </a:rPr>
              <a:t>diffFluxCoeffL</a:t>
            </a:r>
            <a:r>
              <a:rPr lang="en-US" sz="1400" dirty="0">
                <a:latin typeface="Courier" pitchFamily="2" charset="0"/>
              </a:rPr>
              <a:t> + </a:t>
            </a:r>
            <a:r>
              <a:rPr lang="en-US" sz="1400" dirty="0" err="1">
                <a:latin typeface="Courier" pitchFamily="2" charset="0"/>
              </a:rPr>
              <a:t>diffFluxCoeffR</a:t>
            </a:r>
            <a:r>
              <a:rPr lang="en-US" sz="1400" dirty="0">
                <a:latin typeface="Courier" pitchFamily="2" charset="0"/>
              </a:rPr>
              <a:t>);</a:t>
            </a:r>
          </a:p>
          <a:p>
            <a:r>
              <a:rPr lang="en-US" sz="1400" dirty="0">
                <a:latin typeface="Courier" pitchFamily="2" charset="0"/>
              </a:rPr>
              <a:t>	  </a:t>
            </a:r>
            <a:r>
              <a:rPr lang="en-US" sz="1400" dirty="0" err="1">
                <a:latin typeface="Courier" pitchFamily="2" charset="0"/>
              </a:rPr>
              <a:t>const</a:t>
            </a:r>
            <a:r>
              <a:rPr lang="en-US" sz="1400" dirty="0">
                <a:latin typeface="Courier" pitchFamily="2" charset="0"/>
              </a:rPr>
              <a:t> double qNp1L = *</a:t>
            </a:r>
            <a:r>
              <a:rPr lang="en-US" sz="1400" dirty="0" err="1">
                <a:latin typeface="Courier" pitchFamily="2" charset="0"/>
              </a:rPr>
              <a:t>stk</a:t>
            </a:r>
            <a:r>
              <a:rPr lang="en-US" sz="1400" dirty="0">
                <a:latin typeface="Courier" pitchFamily="2" charset="0"/>
              </a:rPr>
              <a:t>::mesh::</a:t>
            </a:r>
            <a:r>
              <a:rPr lang="en-US" sz="1400" dirty="0" err="1">
                <a:latin typeface="Courier" pitchFamily="2" charset="0"/>
              </a:rPr>
              <a:t>field_data</a:t>
            </a:r>
            <a:r>
              <a:rPr lang="en-US" sz="1400" dirty="0">
                <a:latin typeface="Courier" pitchFamily="2" charset="0"/>
              </a:rPr>
              <a:t>( scalarQNp1, </a:t>
            </a:r>
            <a:r>
              <a:rPr lang="en-US" sz="1400" dirty="0" err="1">
                <a:latin typeface="Courier" pitchFamily="2" charset="0"/>
              </a:rPr>
              <a:t>nodeL</a:t>
            </a:r>
            <a:r>
              <a:rPr lang="en-US" sz="1400" dirty="0">
                <a:latin typeface="Courier" pitchFamily="2" charset="0"/>
              </a:rPr>
              <a:t> );</a:t>
            </a:r>
          </a:p>
          <a:p>
            <a:r>
              <a:rPr lang="en-US" sz="1400" dirty="0">
                <a:latin typeface="Courier" pitchFamily="2" charset="0"/>
              </a:rPr>
              <a:t>      </a:t>
            </a:r>
            <a:r>
              <a:rPr lang="en-US" sz="1400" dirty="0" err="1">
                <a:latin typeface="Courier" pitchFamily="2" charset="0"/>
              </a:rPr>
              <a:t>const</a:t>
            </a:r>
            <a:r>
              <a:rPr lang="en-US" sz="1400" dirty="0">
                <a:latin typeface="Courier" pitchFamily="2" charset="0"/>
              </a:rPr>
              <a:t> double qNp1R = *</a:t>
            </a:r>
            <a:r>
              <a:rPr lang="en-US" sz="1400" dirty="0" err="1">
                <a:latin typeface="Courier" pitchFamily="2" charset="0"/>
              </a:rPr>
              <a:t>stk</a:t>
            </a:r>
            <a:r>
              <a:rPr lang="en-US" sz="1400" dirty="0">
                <a:latin typeface="Courier" pitchFamily="2" charset="0"/>
              </a:rPr>
              <a:t>::mesh::</a:t>
            </a:r>
            <a:r>
              <a:rPr lang="en-US" sz="1400" dirty="0" err="1">
                <a:latin typeface="Courier" pitchFamily="2" charset="0"/>
              </a:rPr>
              <a:t>field_data</a:t>
            </a:r>
            <a:r>
              <a:rPr lang="en-US" sz="1400" dirty="0">
                <a:latin typeface="Courier" pitchFamily="2" charset="0"/>
              </a:rPr>
              <a:t>( scalarQNp1, </a:t>
            </a:r>
            <a:r>
              <a:rPr lang="en-US" sz="1400" dirty="0" err="1">
                <a:latin typeface="Courier" pitchFamily="2" charset="0"/>
              </a:rPr>
              <a:t>nodeR</a:t>
            </a:r>
            <a:r>
              <a:rPr lang="en-US" sz="1400" dirty="0">
                <a:latin typeface="Courier" pitchFamily="2" charset="0"/>
              </a:rPr>
              <a:t> );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  double </a:t>
            </a:r>
            <a:r>
              <a:rPr lang="en-US" sz="1400" dirty="0" err="1">
                <a:latin typeface="Courier" pitchFamily="2" charset="0"/>
              </a:rPr>
              <a:t>lhsfac</a:t>
            </a:r>
            <a:r>
              <a:rPr lang="en-US" sz="1400" dirty="0">
                <a:latin typeface="Courier" pitchFamily="2" charset="0"/>
              </a:rPr>
              <a:t> = -</a:t>
            </a:r>
            <a:r>
              <a:rPr lang="en-US" sz="1400" dirty="0" err="1">
                <a:latin typeface="Courier" pitchFamily="2" charset="0"/>
              </a:rPr>
              <a:t>viscIp</a:t>
            </a:r>
            <a:r>
              <a:rPr lang="en-US" sz="1400" dirty="0">
                <a:latin typeface="Courier" pitchFamily="2" charset="0"/>
              </a:rPr>
              <a:t>*</a:t>
            </a:r>
            <a:r>
              <a:rPr lang="en-US" sz="1400" dirty="0" err="1">
                <a:latin typeface="Courier" pitchFamily="2" charset="0"/>
              </a:rPr>
              <a:t>asq</a:t>
            </a:r>
            <a:r>
              <a:rPr lang="en-US" sz="1400" dirty="0">
                <a:latin typeface="Courier" pitchFamily="2" charset="0"/>
              </a:rPr>
              <a:t>*</a:t>
            </a:r>
            <a:r>
              <a:rPr lang="en-US" sz="1400" dirty="0" err="1">
                <a:latin typeface="Courier" pitchFamily="2" charset="0"/>
              </a:rPr>
              <a:t>inv_axdx</a:t>
            </a:r>
            <a:r>
              <a:rPr lang="en-US" sz="1400" dirty="0">
                <a:latin typeface="Courier" pitchFamily="2" charset="0"/>
              </a:rPr>
              <a:t>;</a:t>
            </a:r>
          </a:p>
          <a:p>
            <a:r>
              <a:rPr lang="en-US" sz="1400" dirty="0">
                <a:latin typeface="Courier" pitchFamily="2" charset="0"/>
              </a:rPr>
              <a:t>      double </a:t>
            </a:r>
            <a:r>
              <a:rPr lang="en-US" sz="1400" dirty="0" err="1">
                <a:latin typeface="Courier" pitchFamily="2" charset="0"/>
              </a:rPr>
              <a:t>diffFlux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lhsfac</a:t>
            </a:r>
            <a:r>
              <a:rPr lang="en-US" sz="1400" dirty="0">
                <a:latin typeface="Courier" pitchFamily="2" charset="0"/>
              </a:rPr>
              <a:t>*(qNp1R - qNp1L) + </a:t>
            </a:r>
            <a:r>
              <a:rPr lang="en-US" sz="1400" dirty="0" err="1">
                <a:latin typeface="Courier" pitchFamily="2" charset="0"/>
              </a:rPr>
              <a:t>nonOrth</a:t>
            </a:r>
            <a:r>
              <a:rPr lang="en-US" sz="1400" dirty="0">
                <a:latin typeface="Courier" pitchFamily="2" charset="0"/>
              </a:rPr>
              <a:t>;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  // first left</a:t>
            </a:r>
          </a:p>
          <a:p>
            <a:r>
              <a:rPr lang="en-US" sz="1400" dirty="0">
                <a:latin typeface="Courier" pitchFamily="2" charset="0"/>
              </a:rPr>
              <a:t>      </a:t>
            </a:r>
            <a:r>
              <a:rPr lang="en-US" sz="1400" dirty="0" err="1">
                <a:latin typeface="Courier" pitchFamily="2" charset="0"/>
              </a:rPr>
              <a:t>p_lhs</a:t>
            </a:r>
            <a:r>
              <a:rPr lang="en-US" sz="1400" dirty="0">
                <a:latin typeface="Courier" pitchFamily="2" charset="0"/>
              </a:rPr>
              <a:t>[0] = -</a:t>
            </a:r>
            <a:r>
              <a:rPr lang="en-US" sz="1400" dirty="0" err="1">
                <a:latin typeface="Courier" pitchFamily="2" charset="0"/>
              </a:rPr>
              <a:t>lhsfac</a:t>
            </a:r>
            <a:r>
              <a:rPr lang="en-US" sz="1400" dirty="0">
                <a:latin typeface="Courier" pitchFamily="2" charset="0"/>
              </a:rPr>
              <a:t>;</a:t>
            </a:r>
          </a:p>
          <a:p>
            <a:r>
              <a:rPr lang="en-US" sz="1400" dirty="0">
                <a:latin typeface="Courier" pitchFamily="2" charset="0"/>
              </a:rPr>
              <a:t>      </a:t>
            </a:r>
            <a:r>
              <a:rPr lang="en-US" sz="1400" dirty="0" err="1">
                <a:latin typeface="Courier" pitchFamily="2" charset="0"/>
              </a:rPr>
              <a:t>p_lhs</a:t>
            </a:r>
            <a:r>
              <a:rPr lang="en-US" sz="1400" dirty="0">
                <a:latin typeface="Courier" pitchFamily="2" charset="0"/>
              </a:rPr>
              <a:t>[1] = +</a:t>
            </a:r>
            <a:r>
              <a:rPr lang="en-US" sz="1400" dirty="0" err="1">
                <a:latin typeface="Courier" pitchFamily="2" charset="0"/>
              </a:rPr>
              <a:t>lhsfac</a:t>
            </a:r>
            <a:r>
              <a:rPr lang="en-US" sz="1400" dirty="0">
                <a:latin typeface="Courier" pitchFamily="2" charset="0"/>
              </a:rPr>
              <a:t>;</a:t>
            </a:r>
          </a:p>
          <a:p>
            <a:r>
              <a:rPr lang="en-US" sz="1400" dirty="0">
                <a:latin typeface="Courier" pitchFamily="2" charset="0"/>
              </a:rPr>
              <a:t>      </a:t>
            </a:r>
            <a:r>
              <a:rPr lang="en-US" sz="1400" dirty="0" err="1">
                <a:latin typeface="Courier" pitchFamily="2" charset="0"/>
              </a:rPr>
              <a:t>p_rhs</a:t>
            </a:r>
            <a:r>
              <a:rPr lang="en-US" sz="1400" dirty="0">
                <a:latin typeface="Courier" pitchFamily="2" charset="0"/>
              </a:rPr>
              <a:t>[0] = -</a:t>
            </a:r>
            <a:r>
              <a:rPr lang="en-US" sz="1400" dirty="0" err="1">
                <a:latin typeface="Courier" pitchFamily="2" charset="0"/>
              </a:rPr>
              <a:t>diffFlux</a:t>
            </a:r>
            <a:r>
              <a:rPr lang="en-US" sz="1400" dirty="0">
                <a:latin typeface="Courier" pitchFamily="2" charset="0"/>
              </a:rPr>
              <a:t>;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  // now right</a:t>
            </a:r>
          </a:p>
          <a:p>
            <a:r>
              <a:rPr lang="en-US" sz="1400" dirty="0">
                <a:latin typeface="Courier" pitchFamily="2" charset="0"/>
              </a:rPr>
              <a:t>      </a:t>
            </a:r>
            <a:r>
              <a:rPr lang="en-US" sz="1400" dirty="0" err="1">
                <a:latin typeface="Courier" pitchFamily="2" charset="0"/>
              </a:rPr>
              <a:t>p_lhs</a:t>
            </a:r>
            <a:r>
              <a:rPr lang="en-US" sz="1400" dirty="0">
                <a:latin typeface="Courier" pitchFamily="2" charset="0"/>
              </a:rPr>
              <a:t>[2] = +</a:t>
            </a:r>
            <a:r>
              <a:rPr lang="en-US" sz="1400" dirty="0" err="1">
                <a:latin typeface="Courier" pitchFamily="2" charset="0"/>
              </a:rPr>
              <a:t>lhsfac</a:t>
            </a:r>
            <a:r>
              <a:rPr lang="en-US" sz="1400" dirty="0">
                <a:latin typeface="Courier" pitchFamily="2" charset="0"/>
              </a:rPr>
              <a:t>;</a:t>
            </a:r>
          </a:p>
          <a:p>
            <a:r>
              <a:rPr lang="en-US" sz="1400" dirty="0">
                <a:latin typeface="Courier" pitchFamily="2" charset="0"/>
              </a:rPr>
              <a:t>      </a:t>
            </a:r>
            <a:r>
              <a:rPr lang="en-US" sz="1400" dirty="0" err="1">
                <a:latin typeface="Courier" pitchFamily="2" charset="0"/>
              </a:rPr>
              <a:t>p_lhs</a:t>
            </a:r>
            <a:r>
              <a:rPr lang="en-US" sz="1400" dirty="0">
                <a:latin typeface="Courier" pitchFamily="2" charset="0"/>
              </a:rPr>
              <a:t>[3] = -</a:t>
            </a:r>
            <a:r>
              <a:rPr lang="en-US" sz="1400" dirty="0" err="1">
                <a:latin typeface="Courier" pitchFamily="2" charset="0"/>
              </a:rPr>
              <a:t>lhsfac</a:t>
            </a:r>
            <a:r>
              <a:rPr lang="en-US" sz="1400" dirty="0">
                <a:latin typeface="Courier" pitchFamily="2" charset="0"/>
              </a:rPr>
              <a:t>;</a:t>
            </a:r>
          </a:p>
          <a:p>
            <a:r>
              <a:rPr lang="en-US" sz="1400" dirty="0">
                <a:latin typeface="Courier" pitchFamily="2" charset="0"/>
              </a:rPr>
              <a:t>      </a:t>
            </a:r>
            <a:r>
              <a:rPr lang="en-US" sz="1400" dirty="0" err="1">
                <a:latin typeface="Courier" pitchFamily="2" charset="0"/>
              </a:rPr>
              <a:t>p_rhs</a:t>
            </a:r>
            <a:r>
              <a:rPr lang="en-US" sz="1400" dirty="0">
                <a:latin typeface="Courier" pitchFamily="2" charset="0"/>
              </a:rPr>
              <a:t>[1] = </a:t>
            </a:r>
            <a:r>
              <a:rPr lang="en-US" sz="1400" dirty="0" err="1">
                <a:latin typeface="Courier" pitchFamily="2" charset="0"/>
              </a:rPr>
              <a:t>diffFlux</a:t>
            </a:r>
            <a:r>
              <a:rPr lang="en-US" sz="1400" dirty="0">
                <a:latin typeface="Courier" pitchFamily="2" charset="0"/>
              </a:rPr>
              <a:t>;</a:t>
            </a:r>
          </a:p>
          <a:p>
            <a:r>
              <a:rPr lang="en-US" sz="1400" dirty="0">
                <a:latin typeface="Courier" pitchFamily="2" charset="0"/>
              </a:rPr>
              <a:t>}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8763954-7512-FD40-AC87-F2A75DF77D75}"/>
                  </a:ext>
                </a:extLst>
              </p:cNvPr>
              <p:cNvSpPr txBox="1"/>
              <p:nvPr/>
            </p:nvSpPr>
            <p:spPr>
              <a:xfrm>
                <a:off x="4183505" y="4512187"/>
                <a:ext cx="4453783" cy="6988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mr-I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charset="0"/>
                            </a:rPr>
                            <m:t>𝜙</m:t>
                          </m:r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  <m:r>
                        <a:rPr lang="en-US" b="0" i="1" smtClean="0">
                          <a:latin typeface="Cambria Math" charset="0"/>
                        </a:rPr>
                        <m:t>+ </m:t>
                      </m:r>
                      <m:d>
                        <m:dPr>
                          <m:begChr m:val="["/>
                          <m:endChr m:val="]"/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𝑅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𝐿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 charset="0"/>
                            </a:rPr>
                            <m:t> −</m:t>
                          </m:r>
                          <m:sSub>
                            <m:sSubPr>
                              <m:ctrlPr>
                                <a:rPr lang="en-US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  <m: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f>
                        <m:fPr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𝑙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8763954-7512-FD40-AC87-F2A75DF77D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83505" y="4512187"/>
                <a:ext cx="4453783" cy="698846"/>
              </a:xfrm>
              <a:prstGeom prst="rect">
                <a:avLst/>
              </a:prstGeom>
              <a:blipFill>
                <a:blip r:embed="rId2"/>
                <a:stretch>
                  <a:fillRect b="-3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6AED4F84-BC9A-6448-B2F8-B65D7E189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9042" y="1356209"/>
            <a:ext cx="4224084" cy="82749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E6F867B-11A4-7643-86B2-6C35689BB57F}"/>
              </a:ext>
            </a:extLst>
          </p:cNvPr>
          <p:cNvCxnSpPr/>
          <p:nvPr/>
        </p:nvCxnSpPr>
        <p:spPr>
          <a:xfrm>
            <a:off x="5527239" y="5663946"/>
            <a:ext cx="254278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277D5EFE-F838-644F-9438-FD07A0FBD62F}"/>
              </a:ext>
            </a:extLst>
          </p:cNvPr>
          <p:cNvSpPr/>
          <p:nvPr/>
        </p:nvSpPr>
        <p:spPr>
          <a:xfrm>
            <a:off x="5389452" y="5555202"/>
            <a:ext cx="225469" cy="22546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4B096B-EC5F-624E-BE31-A5AB04F24E87}"/>
              </a:ext>
            </a:extLst>
          </p:cNvPr>
          <p:cNvSpPr txBox="1"/>
          <p:nvPr/>
        </p:nvSpPr>
        <p:spPr>
          <a:xfrm>
            <a:off x="6572824" y="546353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B313129-1C6C-284E-B53B-F635F6B62EA2}"/>
              </a:ext>
            </a:extLst>
          </p:cNvPr>
          <p:cNvSpPr/>
          <p:nvPr/>
        </p:nvSpPr>
        <p:spPr>
          <a:xfrm>
            <a:off x="7934318" y="5582342"/>
            <a:ext cx="225469" cy="22546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F63CCD-2045-8145-9210-18B99CC1452E}"/>
              </a:ext>
            </a:extLst>
          </p:cNvPr>
          <p:cNvSpPr txBox="1"/>
          <p:nvPr/>
        </p:nvSpPr>
        <p:spPr>
          <a:xfrm>
            <a:off x="5313235" y="505557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28FF46-51CF-F040-80FA-C5DC9464E601}"/>
              </a:ext>
            </a:extLst>
          </p:cNvPr>
          <p:cNvSpPr txBox="1"/>
          <p:nvPr/>
        </p:nvSpPr>
        <p:spPr>
          <a:xfrm>
            <a:off x="7887393" y="506914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4820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050" y="215415"/>
            <a:ext cx="7821169" cy="570225"/>
          </a:xfrm>
        </p:spPr>
        <p:txBody>
          <a:bodyPr/>
          <a:lstStyle/>
          <a:p>
            <a:r>
              <a:rPr lang="en-US" dirty="0"/>
              <a:t>An Example of an Unstructured Discretization: 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/>
              <a:t> Decide on the topology over which one must loop to assemble the PDE discrete contributions</a:t>
            </a:r>
          </a:p>
          <a:p>
            <a:pPr>
              <a:buFont typeface="Wingdings" charset="2"/>
              <a:buChar char="§"/>
            </a:pPr>
            <a:r>
              <a:rPr lang="en-US" dirty="0"/>
              <a:t> Provide a code interface that supports this topology loop with minimal resizing</a:t>
            </a:r>
          </a:p>
          <a:p>
            <a:pPr>
              <a:buFont typeface="Wingdings" charset="2"/>
              <a:buChar char="§"/>
            </a:pPr>
            <a:r>
              <a:rPr lang="en-US" dirty="0"/>
              <a:t> Solve in residual form: </a:t>
            </a:r>
            <a:r>
              <a:rPr lang="en-US" dirty="0" err="1"/>
              <a:t>A</a:t>
            </a:r>
            <a:r>
              <a:rPr lang="en-US" dirty="0" err="1">
                <a:latin typeface="Symbol" pitchFamily="2" charset="2"/>
              </a:rPr>
              <a:t>D</a:t>
            </a:r>
            <a:r>
              <a:rPr lang="en-US" dirty="0" err="1"/>
              <a:t>x</a:t>
            </a:r>
            <a:r>
              <a:rPr lang="en-US" dirty="0"/>
              <a:t> = -Res</a:t>
            </a:r>
          </a:p>
          <a:p>
            <a:pPr>
              <a:buFont typeface="Wingdings" charset="2"/>
              <a:buChar char="§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951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an Unstructured Discretization: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/>
              <a:t> Review of CVFEM and EBVC</a:t>
            </a:r>
          </a:p>
          <a:p>
            <a:pPr>
              <a:buFont typeface="Wingdings" charset="2"/>
              <a:buChar char="§"/>
            </a:pPr>
            <a:r>
              <a:rPr lang="en-US" dirty="0"/>
              <a:t> Sample Diffusion Kernel, CVFEM and EBVC</a:t>
            </a:r>
          </a:p>
          <a:p>
            <a:pPr>
              <a:buFont typeface="Wingdings" charset="2"/>
              <a:buChar char="§"/>
            </a:pPr>
            <a:r>
              <a:rPr lang="en-US" dirty="0"/>
              <a:t> Conclusions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charset="2"/>
              <a:buChar char="§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46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Straight Connector 61"/>
          <p:cNvCxnSpPr>
            <a:stCxn id="50" idx="3"/>
            <a:endCxn id="19" idx="3"/>
          </p:cNvCxnSpPr>
          <p:nvPr/>
        </p:nvCxnSpPr>
        <p:spPr>
          <a:xfrm flipV="1">
            <a:off x="2136117" y="4824995"/>
            <a:ext cx="1446623" cy="12831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Hybrid Control-Volume Finite Element Method (CVFEM)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A combination between the edge-based vertex-centered and FEM is the method known as Control Volume Finite Element ()</a:t>
            </a:r>
          </a:p>
          <a:p>
            <a:pPr>
              <a:buFont typeface="Arial" charset="0"/>
              <a:buChar char="•"/>
            </a:pPr>
            <a:r>
              <a:rPr lang="en-US" dirty="0"/>
              <a:t> A dual mesh is constructed to obtain flux and volume quadrature locations</a:t>
            </a:r>
          </a:p>
          <a:p>
            <a:pPr>
              <a:buFont typeface="Arial" charset="0"/>
              <a:buChar char="•"/>
            </a:pPr>
            <a:r>
              <a:rPr lang="en-US" dirty="0"/>
              <a:t> As with FEM, a basis is defined:</a:t>
            </a:r>
          </a:p>
        </p:txBody>
      </p:sp>
      <p:sp>
        <p:nvSpPr>
          <p:cNvPr id="6" name="Rectangle 5"/>
          <p:cNvSpPr/>
          <p:nvPr/>
        </p:nvSpPr>
        <p:spPr>
          <a:xfrm>
            <a:off x="2177413" y="3375608"/>
            <a:ext cx="1469985" cy="13448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177413" y="4723152"/>
            <a:ext cx="1469985" cy="13448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07428" y="3375608"/>
            <a:ext cx="1469985" cy="13448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3555958" y="4668351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07427" y="4723152"/>
            <a:ext cx="1469985" cy="13448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15987" y="4668351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109335" y="5951533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3579320" y="5951533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39349" y="5951533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085973" y="4668351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085973" y="3334136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15988" y="3334136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555958" y="3334136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>
            <a:stCxn id="14" idx="0"/>
          </p:cNvCxnSpPr>
          <p:nvPr/>
        </p:nvCxnSpPr>
        <p:spPr>
          <a:xfrm>
            <a:off x="1442421" y="3375608"/>
            <a:ext cx="2002" cy="63164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720214" y="3999957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endCxn id="6" idx="2"/>
          </p:cNvCxnSpPr>
          <p:nvPr/>
        </p:nvCxnSpPr>
        <p:spPr>
          <a:xfrm>
            <a:off x="2859429" y="3370851"/>
            <a:ext cx="0" cy="1349653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2731625" y="4709344"/>
            <a:ext cx="127803" cy="4529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flipH="1">
            <a:off x="2203241" y="5150207"/>
            <a:ext cx="528383" cy="24578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757452" y="5161782"/>
            <a:ext cx="172669" cy="2223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riangle 78"/>
          <p:cNvSpPr/>
          <p:nvPr/>
        </p:nvSpPr>
        <p:spPr>
          <a:xfrm>
            <a:off x="1764197" y="3963607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riangle 79"/>
          <p:cNvSpPr/>
          <p:nvPr/>
        </p:nvSpPr>
        <p:spPr>
          <a:xfrm>
            <a:off x="2479957" y="3954237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riangle 80"/>
          <p:cNvSpPr/>
          <p:nvPr/>
        </p:nvSpPr>
        <p:spPr>
          <a:xfrm>
            <a:off x="1765544" y="5340706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riangle 81"/>
          <p:cNvSpPr/>
          <p:nvPr/>
        </p:nvSpPr>
        <p:spPr>
          <a:xfrm>
            <a:off x="1396121" y="4323214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riangle 82"/>
          <p:cNvSpPr/>
          <p:nvPr/>
        </p:nvSpPr>
        <p:spPr>
          <a:xfrm>
            <a:off x="1398703" y="5068009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riangle 83"/>
          <p:cNvSpPr/>
          <p:nvPr/>
        </p:nvSpPr>
        <p:spPr>
          <a:xfrm>
            <a:off x="2808179" y="4289984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riangle 84"/>
          <p:cNvSpPr/>
          <p:nvPr/>
        </p:nvSpPr>
        <p:spPr>
          <a:xfrm>
            <a:off x="2734316" y="4871673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riangle 85"/>
          <p:cNvSpPr/>
          <p:nvPr/>
        </p:nvSpPr>
        <p:spPr>
          <a:xfrm>
            <a:off x="2428665" y="5187534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/>
          <p:nvPr/>
        </p:nvCxnSpPr>
        <p:spPr>
          <a:xfrm flipV="1">
            <a:off x="1473298" y="4001507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V="1">
            <a:off x="2170105" y="4002605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2923189" y="4004155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698120" y="5390950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451204" y="5392500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>
            <a:off x="1446464" y="4019880"/>
            <a:ext cx="4740" cy="68405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1449361" y="4750977"/>
            <a:ext cx="4740" cy="68405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H="1">
            <a:off x="1451762" y="5405915"/>
            <a:ext cx="0" cy="676656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Diamond 102"/>
          <p:cNvSpPr/>
          <p:nvPr/>
        </p:nvSpPr>
        <p:spPr>
          <a:xfrm>
            <a:off x="1763617" y="4305753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Diamond 103"/>
          <p:cNvSpPr/>
          <p:nvPr/>
        </p:nvSpPr>
        <p:spPr>
          <a:xfrm>
            <a:off x="2434237" y="4305753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iamond 106"/>
          <p:cNvSpPr/>
          <p:nvPr/>
        </p:nvSpPr>
        <p:spPr>
          <a:xfrm>
            <a:off x="1788694" y="4990586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Diamond 107"/>
          <p:cNvSpPr/>
          <p:nvPr/>
        </p:nvSpPr>
        <p:spPr>
          <a:xfrm>
            <a:off x="2459314" y="4990586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/>
          <p:cNvSpPr/>
          <p:nvPr/>
        </p:nvSpPr>
        <p:spPr>
          <a:xfrm>
            <a:off x="590769" y="6358759"/>
            <a:ext cx="22786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aramond" charset="0"/>
                <a:ea typeface="Garamond" charset="0"/>
                <a:cs typeface="Garamond" charset="0"/>
              </a:rPr>
              <a:t>Dual-volume definition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/>
              <p:cNvSpPr txBox="1"/>
              <p:nvPr/>
            </p:nvSpPr>
            <p:spPr>
              <a:xfrm>
                <a:off x="3762200" y="2489294"/>
                <a:ext cx="2315570" cy="8485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𝑇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  <m:nary>
                        <m:naryPr>
                          <m:chr m:val="∑"/>
                          <m:ctrlPr>
                            <a:rPr lang="is-I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𝑛𝑝𝑒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7" name="TextBox 8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2200" y="2489294"/>
                <a:ext cx="2315570" cy="848566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/>
              <p:cNvSpPr txBox="1"/>
              <p:nvPr/>
            </p:nvSpPr>
            <p:spPr>
              <a:xfrm>
                <a:off x="6296180" y="2489294"/>
                <a:ext cx="2616357" cy="8485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  <m:nary>
                        <m:naryPr>
                          <m:chr m:val="∑"/>
                          <m:ctrlPr>
                            <a:rPr lang="is-I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𝑛𝑝𝑒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f>
                                <m:fPr>
                                  <m:ctrlPr>
                                    <a:rPr lang="mr-IN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mr-IN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charset="0"/>
                                              <a:ea typeface="Cambria Math" charset="0"/>
                                              <a:cs typeface="Cambria Math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r>
                                    <a:rPr lang="mr-IN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8" name="TextBox 8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6180" y="2489294"/>
                <a:ext cx="2616357" cy="84856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4" name="TextBox 93"/>
              <p:cNvSpPr txBox="1"/>
              <p:nvPr/>
            </p:nvSpPr>
            <p:spPr>
              <a:xfrm>
                <a:off x="3727475" y="3868355"/>
                <a:ext cx="5477846" cy="8188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𝜌</m:t>
                          </m:r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𝑝</m:t>
                              </m:r>
                            </m:sub>
                          </m:sSub>
                          <m:f>
                            <m:fPr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𝑇</m:t>
                              </m:r>
                            </m:num>
                            <m:den>
                              <m:r>
                                <a:rPr lang="mr-IN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𝑡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charset="0"/>
                            </a:rPr>
                            <m:t>𝑑𝑉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</m:t>
                          </m:r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f>
                                <m:fPr>
                                  <m:ctrlPr>
                                    <a:rPr lang="mr-IN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mr-IN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𝜕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𝑤</m:t>
                                  </m:r>
                                </m:num>
                                <m:den>
                                  <m:r>
                                    <a:rPr lang="mr-IN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𝜆</m:t>
                              </m:r>
                              <m:f>
                                <m:fPr>
                                  <m:ctrlPr>
                                    <a:rPr lang="mr-IN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mr-IN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𝜕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𝑇</m:t>
                                  </m:r>
                                </m:num>
                                <m:den>
                                  <m:r>
                                    <a:rPr lang="mr-IN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nary>
                          <m:r>
                            <a:rPr lang="en-US" b="0" i="1" smtClean="0">
                              <a:latin typeface="Cambria Math" charset="0"/>
                            </a:rPr>
                            <m:t>𝑑𝑉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−</m:t>
                          </m:r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</m:nary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𝜆</m:t>
                          </m:r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𝑇</m:t>
                              </m:r>
                            </m:num>
                            <m:den>
                              <m:r>
                                <a:rPr lang="mr-IN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𝑑𝑆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=0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4" name="TextBox 9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7475" y="3868355"/>
                <a:ext cx="5477846" cy="81881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Text Placeholder 4"/>
          <p:cNvSpPr txBox="1">
            <a:spLocks/>
          </p:cNvSpPr>
          <p:nvPr/>
        </p:nvSpPr>
        <p:spPr>
          <a:xfrm>
            <a:off x="4254058" y="3458735"/>
            <a:ext cx="4647663" cy="489767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76" indent="-68576" algn="l" defTabSz="685749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28801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6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42516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56231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69946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824939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4928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491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490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dirty="0"/>
              <a:t> Integration-by-parts over test function w: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However, define a test function, w, as a piece-wise constant function (</a:t>
            </a:r>
            <a:r>
              <a:rPr lang="en-US" dirty="0" err="1"/>
              <a:t>Heavyside</a:t>
            </a:r>
            <a:r>
              <a:rPr lang="en-US" dirty="0"/>
              <a:t>) to be 1 inside the dual volume and 0 outside. Gradient is a Dirac-delta function: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Leading to: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TextBox 104"/>
              <p:cNvSpPr txBox="1"/>
              <p:nvPr/>
            </p:nvSpPr>
            <p:spPr>
              <a:xfrm>
                <a:off x="5734010" y="5384171"/>
                <a:ext cx="2460994" cy="6971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𝑤</m:t>
                          </m:r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𝛿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𝑥𝐼𝑃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5" name="TextBox 10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4010" y="5384171"/>
                <a:ext cx="2460994" cy="697179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TextBox 105"/>
              <p:cNvSpPr txBox="1"/>
              <p:nvPr/>
            </p:nvSpPr>
            <p:spPr>
              <a:xfrm>
                <a:off x="5401019" y="5990657"/>
                <a:ext cx="3500702" cy="8188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𝜌</m:t>
                          </m:r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𝑝</m:t>
                              </m:r>
                            </m:sub>
                          </m:sSub>
                          <m:f>
                            <m:fPr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𝑇</m:t>
                              </m:r>
                            </m:num>
                            <m:den>
                              <m:r>
                                <a:rPr lang="mr-IN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𝑡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charset="0"/>
                            </a:rPr>
                            <m:t>𝑑𝑉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 −</m:t>
                          </m:r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𝜆</m:t>
                              </m:r>
                              <m:f>
                                <m:fPr>
                                  <m:ctrlPr>
                                    <a:rPr lang="mr-IN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mr-IN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𝜕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𝑇</m:t>
                                  </m:r>
                                </m:num>
                                <m:den>
                                  <m:r>
                                    <a:rPr lang="mr-IN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den>
                              </m:f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b="0" i="1" smtClean="0">
                              <a:latin typeface="Cambria Math" charset="0"/>
                            </a:rPr>
                            <m:t>𝑑𝑆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=0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6" name="TextBox 10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1019" y="5990657"/>
                <a:ext cx="3500702" cy="818814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094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Various Topologies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78" t="2107" r="31026" b="63016"/>
          <a:stretch/>
        </p:blipFill>
        <p:spPr>
          <a:xfrm>
            <a:off x="515436" y="1671112"/>
            <a:ext cx="1527859" cy="14424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049" r="80411"/>
          <a:stretch/>
        </p:blipFill>
        <p:spPr>
          <a:xfrm>
            <a:off x="7311044" y="1852874"/>
            <a:ext cx="1432347" cy="14041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24" t="37467" r="32943" b="31468"/>
          <a:stretch/>
        </p:blipFill>
        <p:spPr>
          <a:xfrm>
            <a:off x="5904719" y="1852874"/>
            <a:ext cx="1406325" cy="12847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017" t="89574" r="114770" b="-21361"/>
          <a:stretch/>
        </p:blipFill>
        <p:spPr>
          <a:xfrm>
            <a:off x="1467454" y="1925757"/>
            <a:ext cx="1553538" cy="13146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5" r="79413" b="66280"/>
          <a:stretch/>
        </p:blipFill>
        <p:spPr>
          <a:xfrm>
            <a:off x="2495007" y="1671112"/>
            <a:ext cx="1215341" cy="139459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32" r="78247" b="35056"/>
          <a:stretch/>
        </p:blipFill>
        <p:spPr>
          <a:xfrm>
            <a:off x="4012256" y="1795501"/>
            <a:ext cx="1590555" cy="12702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23" t="1031" b="54730"/>
          <a:stretch/>
        </p:blipFill>
        <p:spPr>
          <a:xfrm>
            <a:off x="2096043" y="3495056"/>
            <a:ext cx="2783053" cy="205519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" t="53511" r="52664" b="2278"/>
          <a:stretch/>
        </p:blipFill>
        <p:spPr>
          <a:xfrm>
            <a:off x="5348027" y="3495056"/>
            <a:ext cx="2519708" cy="18751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62" t="52014" r="1373" b="1265"/>
          <a:stretch/>
        </p:blipFill>
        <p:spPr>
          <a:xfrm>
            <a:off x="268089" y="3822137"/>
            <a:ext cx="1867533" cy="140103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90664" y="1280618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Hex8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53062" y="1293618"/>
            <a:ext cx="630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Tet4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33717" y="1307158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Pyramid5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31753" y="1270468"/>
            <a:ext cx="990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Wedge6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609492" y="1282043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Arbitrary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201855" y="5951882"/>
            <a:ext cx="7628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Higher-order promoted elements (Hex27, Tet10, Wedge16, Hex64, etc.)</a:t>
            </a:r>
          </a:p>
        </p:txBody>
      </p:sp>
    </p:spTree>
    <p:extLst>
      <p:ext uri="{BB962C8B-B14F-4D97-AF65-F5344CB8AC3E}">
        <p14:creationId xmlns:p14="http://schemas.microsoft.com/office/powerpoint/2010/main" val="295432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A25F1-11CE-DE42-B84D-899FE4E57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Design: Managing a Hybrid Mesh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99252F-9BBD-7F4B-912F-EF4948DA46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B38AD3-2621-4240-9E22-FF6FEFDD84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35"/>
          <a:stretch/>
        </p:blipFill>
        <p:spPr>
          <a:xfrm>
            <a:off x="83675" y="1636615"/>
            <a:ext cx="8608423" cy="26080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4FDAE0-6B7E-364E-8BB9-13B495FA11D3}"/>
              </a:ext>
            </a:extLst>
          </p:cNvPr>
          <p:cNvSpPr txBox="1"/>
          <p:nvPr/>
        </p:nvSpPr>
        <p:spPr>
          <a:xfrm>
            <a:off x="615987" y="4048949"/>
            <a:ext cx="797908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Attributes: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Three unique topologies: quad_4, quad9, tri3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Iterate a set of “parts” that map to the homogeneous element blocks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Abstract out the integration rule, i.e., </a:t>
            </a:r>
            <a:r>
              <a:rPr lang="en-US" dirty="0" err="1"/>
              <a:t>AlgTraits</a:t>
            </a:r>
            <a:r>
              <a:rPr lang="en-US" dirty="0"/>
              <a:t>::</a:t>
            </a:r>
            <a:r>
              <a:rPr lang="en-US" dirty="0" err="1"/>
              <a:t>nodesPerElement</a:t>
            </a:r>
            <a:r>
              <a:rPr lang="en-US" dirty="0"/>
              <a:t>_,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one algorithm per element topology type (avoids resizing)</a:t>
            </a:r>
          </a:p>
        </p:txBody>
      </p:sp>
    </p:spTree>
    <p:extLst>
      <p:ext uri="{BB962C8B-B14F-4D97-AF65-F5344CB8AC3E}">
        <p14:creationId xmlns:p14="http://schemas.microsoft.com/office/powerpoint/2010/main" val="2878433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2BD18-6F23-234A-92B1-55B70E937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</a:t>
            </a:r>
            <a:r>
              <a:rPr lang="en-US" dirty="0" err="1"/>
              <a:t>Nalu</a:t>
            </a:r>
            <a:r>
              <a:rPr lang="en-US" dirty="0"/>
              <a:t> </a:t>
            </a:r>
            <a:r>
              <a:rPr lang="en-US" dirty="0" err="1"/>
              <a:t>ElemKernel</a:t>
            </a:r>
            <a:r>
              <a:rPr lang="en-US" dirty="0"/>
              <a:t>: Construction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43ACA1-0C76-E345-B645-093F66DE3D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8A363B0-A526-8B45-9708-735D0FCD61D2}"/>
              </a:ext>
            </a:extLst>
          </p:cNvPr>
          <p:cNvGrpSpPr/>
          <p:nvPr/>
        </p:nvGrpSpPr>
        <p:grpSpPr>
          <a:xfrm>
            <a:off x="48713" y="1412289"/>
            <a:ext cx="8783327" cy="3825918"/>
            <a:chOff x="137723" y="2326689"/>
            <a:chExt cx="8783327" cy="382591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9CCD335-4DFC-FF45-88D6-332DF0787E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9714"/>
            <a:stretch/>
          </p:blipFill>
          <p:spPr>
            <a:xfrm>
              <a:off x="137723" y="2326689"/>
              <a:ext cx="8782439" cy="207699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F57FBF7-AC22-8843-9073-507917A21A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4667"/>
            <a:stretch/>
          </p:blipFill>
          <p:spPr>
            <a:xfrm>
              <a:off x="138611" y="4415247"/>
              <a:ext cx="8782439" cy="173736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CC126EC-2577-4448-8371-1B8E32EFBE11}"/>
              </a:ext>
            </a:extLst>
          </p:cNvPr>
          <p:cNvSpPr txBox="1"/>
          <p:nvPr/>
        </p:nvSpPr>
        <p:spPr>
          <a:xfrm>
            <a:off x="615987" y="5799551"/>
            <a:ext cx="8334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Constructor defines the fields to gather and the element operations required, </a:t>
            </a:r>
          </a:p>
          <a:p>
            <a:r>
              <a:rPr lang="en-US" dirty="0"/>
              <a:t>e.g., </a:t>
            </a:r>
            <a:r>
              <a:rPr lang="en-US" dirty="0" err="1"/>
              <a:t>dndx</a:t>
            </a:r>
            <a:r>
              <a:rPr lang="en-US" dirty="0"/>
              <a:t>, area,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426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2BD18-6F23-234A-92B1-55B70E937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</a:t>
            </a:r>
            <a:r>
              <a:rPr lang="en-US" dirty="0" err="1"/>
              <a:t>Nalu</a:t>
            </a:r>
            <a:r>
              <a:rPr lang="en-US" dirty="0"/>
              <a:t> </a:t>
            </a:r>
            <a:r>
              <a:rPr lang="en-US" dirty="0" err="1"/>
              <a:t>ElemKernel</a:t>
            </a:r>
            <a:r>
              <a:rPr lang="en-US" dirty="0"/>
              <a:t>: Execution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43ACA1-0C76-E345-B645-093F66DE3D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624A2-C326-9940-9C8D-DEEB86EF11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" t="929" r="18381"/>
          <a:stretch/>
        </p:blipFill>
        <p:spPr>
          <a:xfrm>
            <a:off x="744582" y="1267096"/>
            <a:ext cx="5486402" cy="55676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C49643-8263-3B4E-A92C-9382400A7177}"/>
              </a:ext>
            </a:extLst>
          </p:cNvPr>
          <p:cNvSpPr txBox="1"/>
          <p:nvPr/>
        </p:nvSpPr>
        <p:spPr>
          <a:xfrm>
            <a:off x="5380711" y="2233534"/>
            <a:ext cx="3659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Thread-local scratch arrays using </a:t>
            </a:r>
          </a:p>
          <a:p>
            <a:r>
              <a:rPr lang="en-US" dirty="0">
                <a:solidFill>
                  <a:schemeClr val="accent1"/>
                </a:solidFill>
              </a:rPr>
              <a:t>A </a:t>
            </a:r>
            <a:r>
              <a:rPr lang="en-US" dirty="0" err="1">
                <a:solidFill>
                  <a:schemeClr val="accent1"/>
                </a:solidFill>
              </a:rPr>
              <a:t>Kokkos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SharedMemView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755DDB1-AEC0-E345-B3E1-07549CCED183}"/>
              </a:ext>
            </a:extLst>
          </p:cNvPr>
          <p:cNvCxnSpPr/>
          <p:nvPr/>
        </p:nvCxnSpPr>
        <p:spPr bwMode="auto">
          <a:xfrm flipH="1">
            <a:off x="3918758" y="2429691"/>
            <a:ext cx="1461953" cy="5717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28ECCE4-0403-9E44-80A0-0C075BCD7A80}"/>
              </a:ext>
            </a:extLst>
          </p:cNvPr>
          <p:cNvCxnSpPr/>
          <p:nvPr/>
        </p:nvCxnSpPr>
        <p:spPr bwMode="auto">
          <a:xfrm flipH="1" flipV="1">
            <a:off x="3757649" y="3321165"/>
            <a:ext cx="2377540" cy="35659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B0CE3EC-3916-7B4B-8360-5FE10C698FC4}"/>
              </a:ext>
            </a:extLst>
          </p:cNvPr>
          <p:cNvSpPr txBox="1"/>
          <p:nvPr/>
        </p:nvSpPr>
        <p:spPr>
          <a:xfrm>
            <a:off x="6201446" y="3522903"/>
            <a:ext cx="1249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Templated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BFB60F-E44D-F446-AA17-CEF29E8D8A0D}"/>
              </a:ext>
            </a:extLst>
          </p:cNvPr>
          <p:cNvSpPr txBox="1"/>
          <p:nvPr/>
        </p:nvSpPr>
        <p:spPr>
          <a:xfrm>
            <a:off x="6116479" y="4743105"/>
            <a:ext cx="28428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accent1"/>
                </a:solidFill>
              </a:rPr>
              <a:t>MD-array rather than error-prone</a:t>
            </a:r>
          </a:p>
          <a:p>
            <a:pPr algn="l"/>
            <a:r>
              <a:rPr lang="en-US" dirty="0">
                <a:solidFill>
                  <a:schemeClr val="accent1"/>
                </a:solidFill>
              </a:rPr>
              <a:t>pointer arithmetic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FB232D1-E42F-4442-856D-DAE97EBB4F2A}"/>
              </a:ext>
            </a:extLst>
          </p:cNvPr>
          <p:cNvCxnSpPr>
            <a:cxnSpLocks/>
          </p:cNvCxnSpPr>
          <p:nvPr/>
        </p:nvCxnSpPr>
        <p:spPr bwMode="auto">
          <a:xfrm flipH="1">
            <a:off x="4366435" y="5129613"/>
            <a:ext cx="1750044" cy="66298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B17633D-4C0D-EF41-8506-A62A3179C654}"/>
              </a:ext>
            </a:extLst>
          </p:cNvPr>
          <p:cNvCxnSpPr/>
          <p:nvPr/>
        </p:nvCxnSpPr>
        <p:spPr bwMode="auto">
          <a:xfrm flipH="1">
            <a:off x="3918758" y="3677764"/>
            <a:ext cx="2216431" cy="34559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7A25514-CDB6-834C-99EA-CD5906328703}"/>
              </a:ext>
            </a:extLst>
          </p:cNvPr>
          <p:cNvCxnSpPr/>
          <p:nvPr/>
        </p:nvCxnSpPr>
        <p:spPr bwMode="auto">
          <a:xfrm flipH="1">
            <a:off x="4233509" y="3685709"/>
            <a:ext cx="1897326" cy="77534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1BEAF5-D615-7C4B-8BDD-67A81C3EC64C}"/>
              </a:ext>
            </a:extLst>
          </p:cNvPr>
          <p:cNvSpPr txBox="1"/>
          <p:nvPr/>
        </p:nvSpPr>
        <p:spPr>
          <a:xfrm>
            <a:off x="2860588" y="904131"/>
            <a:ext cx="5256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Design: Elements are “served” to the </a:t>
            </a:r>
            <a:r>
              <a:rPr lang="en-US" dirty="0" err="1"/>
              <a:t>ElemKernel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85212CF-7923-B949-B4FF-29B546A154BC}"/>
              </a:ext>
            </a:extLst>
          </p:cNvPr>
          <p:cNvSpPr txBox="1"/>
          <p:nvPr/>
        </p:nvSpPr>
        <p:spPr>
          <a:xfrm>
            <a:off x="6230984" y="4164268"/>
            <a:ext cx="66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SIMD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B885CA-AF0C-DA47-8061-DF4AAA1222EB}"/>
              </a:ext>
            </a:extLst>
          </p:cNvPr>
          <p:cNvCxnSpPr>
            <a:cxnSpLocks/>
            <a:stCxn id="20" idx="1"/>
          </p:cNvCxnSpPr>
          <p:nvPr/>
        </p:nvCxnSpPr>
        <p:spPr bwMode="auto">
          <a:xfrm flipH="1">
            <a:off x="2637844" y="4348934"/>
            <a:ext cx="3593140" cy="58140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14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926BD-1AB6-9C44-BD7E-E8AA4A525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CVFEM Diffusion Kernel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DC85C5-BE91-4442-88DD-1A46E5B980C7}"/>
              </a:ext>
            </a:extLst>
          </p:cNvPr>
          <p:cNvSpPr txBox="1"/>
          <p:nvPr/>
        </p:nvSpPr>
        <p:spPr>
          <a:xfrm>
            <a:off x="255540" y="628168"/>
            <a:ext cx="8632919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</a:t>
            </a:r>
            <a:r>
              <a:rPr lang="en-US" sz="1200" dirty="0">
                <a:latin typeface="Courier" pitchFamily="2" charset="0"/>
              </a:rPr>
              <a:t>// start the assembly</a:t>
            </a:r>
          </a:p>
          <a:p>
            <a:r>
              <a:rPr lang="en-US" sz="1200" dirty="0">
                <a:latin typeface="Courier" pitchFamily="2" charset="0"/>
              </a:rPr>
              <a:t>  for ( </a:t>
            </a:r>
            <a:r>
              <a:rPr lang="en-US" sz="1200" dirty="0" err="1">
                <a:latin typeface="Courier" pitchFamily="2" charset="0"/>
              </a:rPr>
              <a:t>int</a:t>
            </a:r>
            <a:r>
              <a:rPr lang="en-US" sz="1200" dirty="0">
                <a:latin typeface="Courier" pitchFamily="2" charset="0"/>
              </a:rPr>
              <a:t> </a:t>
            </a:r>
            <a:r>
              <a:rPr lang="en-US" sz="1200" dirty="0" err="1">
                <a:latin typeface="Courier" pitchFamily="2" charset="0"/>
              </a:rPr>
              <a:t>ip</a:t>
            </a:r>
            <a:r>
              <a:rPr lang="en-US" sz="1200" dirty="0">
                <a:latin typeface="Courier" pitchFamily="2" charset="0"/>
              </a:rPr>
              <a:t> = 0; </a:t>
            </a:r>
            <a:r>
              <a:rPr lang="en-US" sz="1200" dirty="0" err="1">
                <a:latin typeface="Courier" pitchFamily="2" charset="0"/>
              </a:rPr>
              <a:t>ip</a:t>
            </a:r>
            <a:r>
              <a:rPr lang="en-US" sz="1200" dirty="0">
                <a:latin typeface="Courier" pitchFamily="2" charset="0"/>
              </a:rPr>
              <a:t> &lt; </a:t>
            </a:r>
            <a:r>
              <a:rPr lang="en-US" sz="1200" dirty="0" err="1">
                <a:latin typeface="Courier" pitchFamily="2" charset="0"/>
              </a:rPr>
              <a:t>AlgTraits</a:t>
            </a:r>
            <a:r>
              <a:rPr lang="en-US" sz="1200" dirty="0">
                <a:latin typeface="Courier" pitchFamily="2" charset="0"/>
              </a:rPr>
              <a:t>::</a:t>
            </a:r>
            <a:r>
              <a:rPr lang="en-US" sz="1200" dirty="0" err="1">
                <a:latin typeface="Courier" pitchFamily="2" charset="0"/>
              </a:rPr>
              <a:t>numScsIp</a:t>
            </a:r>
            <a:r>
              <a:rPr lang="en-US" sz="1200" dirty="0">
                <a:latin typeface="Courier" pitchFamily="2" charset="0"/>
              </a:rPr>
              <a:t>_; ++</a:t>
            </a:r>
            <a:r>
              <a:rPr lang="en-US" sz="1200" dirty="0" err="1">
                <a:latin typeface="Courier" pitchFamily="2" charset="0"/>
              </a:rPr>
              <a:t>ip</a:t>
            </a:r>
            <a:r>
              <a:rPr lang="en-US" sz="1200" dirty="0">
                <a:latin typeface="Courier" pitchFamily="2" charset="0"/>
              </a:rPr>
              <a:t> ) {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    // left and right nodes for this </a:t>
            </a:r>
            <a:r>
              <a:rPr lang="en-US" sz="1200" dirty="0" err="1">
                <a:latin typeface="Courier" pitchFamily="2" charset="0"/>
              </a:rPr>
              <a:t>ip</a:t>
            </a:r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const</a:t>
            </a:r>
            <a:r>
              <a:rPr lang="en-US" sz="1200" dirty="0">
                <a:latin typeface="Courier" pitchFamily="2" charset="0"/>
              </a:rPr>
              <a:t> </a:t>
            </a:r>
            <a:r>
              <a:rPr lang="en-US" sz="1200" dirty="0" err="1">
                <a:latin typeface="Courier" pitchFamily="2" charset="0"/>
              </a:rPr>
              <a:t>int</a:t>
            </a:r>
            <a:r>
              <a:rPr lang="en-US" sz="1200" dirty="0">
                <a:latin typeface="Courier" pitchFamily="2" charset="0"/>
              </a:rPr>
              <a:t> </a:t>
            </a:r>
            <a:r>
              <a:rPr lang="en-US" sz="1200" dirty="0" err="1">
                <a:latin typeface="Courier" pitchFamily="2" charset="0"/>
              </a:rPr>
              <a:t>il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lrscv</a:t>
            </a:r>
            <a:r>
              <a:rPr lang="en-US" sz="1200" dirty="0">
                <a:latin typeface="Courier" pitchFamily="2" charset="0"/>
              </a:rPr>
              <a:t>_[2*</a:t>
            </a:r>
            <a:r>
              <a:rPr lang="en-US" sz="1200" dirty="0" err="1">
                <a:latin typeface="Courier" pitchFamily="2" charset="0"/>
              </a:rPr>
              <a:t>ip</a:t>
            </a:r>
            <a:r>
              <a:rPr lang="en-US" sz="1200" dirty="0">
                <a:latin typeface="Courier" pitchFamily="2" charset="0"/>
              </a:rPr>
              <a:t>];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const</a:t>
            </a:r>
            <a:r>
              <a:rPr lang="en-US" sz="1200" dirty="0">
                <a:latin typeface="Courier" pitchFamily="2" charset="0"/>
              </a:rPr>
              <a:t> </a:t>
            </a:r>
            <a:r>
              <a:rPr lang="en-US" sz="1200" dirty="0" err="1">
                <a:latin typeface="Courier" pitchFamily="2" charset="0"/>
              </a:rPr>
              <a:t>int</a:t>
            </a:r>
            <a:r>
              <a:rPr lang="en-US" sz="1200" dirty="0">
                <a:latin typeface="Courier" pitchFamily="2" charset="0"/>
              </a:rPr>
              <a:t> </a:t>
            </a:r>
            <a:r>
              <a:rPr lang="en-US" sz="1200" dirty="0" err="1">
                <a:latin typeface="Courier" pitchFamily="2" charset="0"/>
              </a:rPr>
              <a:t>ir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lrscv</a:t>
            </a:r>
            <a:r>
              <a:rPr lang="en-US" sz="1200" dirty="0">
                <a:latin typeface="Courier" pitchFamily="2" charset="0"/>
              </a:rPr>
              <a:t>_[2*ip+1];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    // compute </a:t>
            </a:r>
            <a:r>
              <a:rPr lang="en-US" sz="1200" dirty="0" err="1">
                <a:latin typeface="Courier" pitchFamily="2" charset="0"/>
              </a:rPr>
              <a:t>ip</a:t>
            </a:r>
            <a:r>
              <a:rPr lang="en-US" sz="1200" dirty="0">
                <a:latin typeface="Courier" pitchFamily="2" charset="0"/>
              </a:rPr>
              <a:t> property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DoubleType</a:t>
            </a:r>
            <a:r>
              <a:rPr lang="en-US" sz="1200" dirty="0">
                <a:latin typeface="Courier" pitchFamily="2" charset="0"/>
              </a:rPr>
              <a:t> </a:t>
            </a:r>
            <a:r>
              <a:rPr lang="en-US" sz="1200" dirty="0" err="1">
                <a:latin typeface="Courier" pitchFamily="2" charset="0"/>
              </a:rPr>
              <a:t>diffFluxCoeffIp</a:t>
            </a:r>
            <a:r>
              <a:rPr lang="en-US" sz="1200" dirty="0">
                <a:latin typeface="Courier" pitchFamily="2" charset="0"/>
              </a:rPr>
              <a:t> = 0.0;</a:t>
            </a:r>
          </a:p>
          <a:p>
            <a:r>
              <a:rPr lang="en-US" sz="1200" dirty="0">
                <a:latin typeface="Courier" pitchFamily="2" charset="0"/>
              </a:rPr>
              <a:t>    for ( </a:t>
            </a:r>
            <a:r>
              <a:rPr lang="en-US" sz="1200" dirty="0" err="1">
                <a:latin typeface="Courier" pitchFamily="2" charset="0"/>
              </a:rPr>
              <a:t>int</a:t>
            </a:r>
            <a:r>
              <a:rPr lang="en-US" sz="1200" dirty="0">
                <a:latin typeface="Courier" pitchFamily="2" charset="0"/>
              </a:rPr>
              <a:t> </a:t>
            </a:r>
            <a:r>
              <a:rPr lang="en-US" sz="1200" dirty="0" err="1">
                <a:latin typeface="Courier" pitchFamily="2" charset="0"/>
              </a:rPr>
              <a:t>ic</a:t>
            </a:r>
            <a:r>
              <a:rPr lang="en-US" sz="1200" dirty="0">
                <a:latin typeface="Courier" pitchFamily="2" charset="0"/>
              </a:rPr>
              <a:t> = 0; </a:t>
            </a:r>
            <a:r>
              <a:rPr lang="en-US" sz="1200" dirty="0" err="1">
                <a:latin typeface="Courier" pitchFamily="2" charset="0"/>
              </a:rPr>
              <a:t>ic</a:t>
            </a:r>
            <a:r>
              <a:rPr lang="en-US" sz="1200" dirty="0">
                <a:latin typeface="Courier" pitchFamily="2" charset="0"/>
              </a:rPr>
              <a:t> &lt; </a:t>
            </a:r>
            <a:r>
              <a:rPr lang="en-US" sz="1200" dirty="0" err="1">
                <a:latin typeface="Courier" pitchFamily="2" charset="0"/>
              </a:rPr>
              <a:t>AlgTraits</a:t>
            </a:r>
            <a:r>
              <a:rPr lang="en-US" sz="1200" dirty="0">
                <a:latin typeface="Courier" pitchFamily="2" charset="0"/>
              </a:rPr>
              <a:t>::</a:t>
            </a:r>
            <a:r>
              <a:rPr lang="en-US" sz="1200" dirty="0" err="1">
                <a:latin typeface="Courier" pitchFamily="2" charset="0"/>
              </a:rPr>
              <a:t>nodesPerElement</a:t>
            </a:r>
            <a:r>
              <a:rPr lang="en-US" sz="1200" dirty="0">
                <a:latin typeface="Courier" pitchFamily="2" charset="0"/>
              </a:rPr>
              <a:t>_; ++</a:t>
            </a:r>
            <a:r>
              <a:rPr lang="en-US" sz="1200" dirty="0" err="1">
                <a:latin typeface="Courier" pitchFamily="2" charset="0"/>
              </a:rPr>
              <a:t>ic</a:t>
            </a:r>
            <a:r>
              <a:rPr lang="en-US" sz="1200" dirty="0">
                <a:latin typeface="Courier" pitchFamily="2" charset="0"/>
              </a:rPr>
              <a:t> ) {</a:t>
            </a:r>
          </a:p>
          <a:p>
            <a:r>
              <a:rPr lang="en-US" sz="1200" dirty="0">
                <a:latin typeface="Courier" pitchFamily="2" charset="0"/>
              </a:rPr>
              <a:t>      </a:t>
            </a:r>
            <a:r>
              <a:rPr lang="en-US" sz="1200" dirty="0" err="1">
                <a:latin typeface="Courier" pitchFamily="2" charset="0"/>
              </a:rPr>
              <a:t>const</a:t>
            </a:r>
            <a:r>
              <a:rPr lang="en-US" sz="1200" dirty="0">
                <a:latin typeface="Courier" pitchFamily="2" charset="0"/>
              </a:rPr>
              <a:t> </a:t>
            </a:r>
            <a:r>
              <a:rPr lang="en-US" sz="1200" dirty="0" err="1">
                <a:latin typeface="Courier" pitchFamily="2" charset="0"/>
              </a:rPr>
              <a:t>DoubleType</a:t>
            </a:r>
            <a:r>
              <a:rPr lang="en-US" sz="1200" dirty="0">
                <a:latin typeface="Courier" pitchFamily="2" charset="0"/>
              </a:rPr>
              <a:t> r = </a:t>
            </a:r>
            <a:r>
              <a:rPr lang="en-US" sz="1200" dirty="0" err="1">
                <a:latin typeface="Courier" pitchFamily="2" charset="0"/>
              </a:rPr>
              <a:t>v_shape_function</a:t>
            </a:r>
            <a:r>
              <a:rPr lang="en-US" sz="1200" dirty="0">
                <a:latin typeface="Courier" pitchFamily="2" charset="0"/>
              </a:rPr>
              <a:t>_(</a:t>
            </a:r>
            <a:r>
              <a:rPr lang="en-US" sz="1200" dirty="0" err="1">
                <a:latin typeface="Courier" pitchFamily="2" charset="0"/>
              </a:rPr>
              <a:t>ip,ic</a:t>
            </a:r>
            <a:r>
              <a:rPr lang="en-US" sz="1200" dirty="0">
                <a:latin typeface="Courier" pitchFamily="2" charset="0"/>
              </a:rPr>
              <a:t>);</a:t>
            </a:r>
          </a:p>
          <a:p>
            <a:r>
              <a:rPr lang="en-US" sz="1200" dirty="0">
                <a:latin typeface="Courier" pitchFamily="2" charset="0"/>
              </a:rPr>
              <a:t>      </a:t>
            </a:r>
            <a:r>
              <a:rPr lang="en-US" sz="1200" dirty="0" err="1">
                <a:latin typeface="Courier" pitchFamily="2" charset="0"/>
              </a:rPr>
              <a:t>diffFluxCoeffIp</a:t>
            </a:r>
            <a:r>
              <a:rPr lang="en-US" sz="1200" dirty="0">
                <a:latin typeface="Courier" pitchFamily="2" charset="0"/>
              </a:rPr>
              <a:t> += r*</a:t>
            </a:r>
            <a:r>
              <a:rPr lang="en-US" sz="1200" dirty="0" err="1">
                <a:latin typeface="Courier" pitchFamily="2" charset="0"/>
              </a:rPr>
              <a:t>v_diffFluxCoeff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ic</a:t>
            </a:r>
            <a:r>
              <a:rPr lang="en-US" sz="1200" dirty="0">
                <a:latin typeface="Courier" pitchFamily="2" charset="0"/>
              </a:rPr>
              <a:t>);</a:t>
            </a:r>
          </a:p>
          <a:p>
            <a:r>
              <a:rPr lang="en-US" sz="1200" dirty="0">
                <a:latin typeface="Courier" pitchFamily="2" charset="0"/>
              </a:rPr>
              <a:t>    }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    // assemble to </a:t>
            </a:r>
            <a:r>
              <a:rPr lang="en-US" sz="1200" dirty="0" err="1">
                <a:latin typeface="Courier" pitchFamily="2" charset="0"/>
              </a:rPr>
              <a:t>rhs</a:t>
            </a:r>
            <a:r>
              <a:rPr lang="en-US" sz="1200" dirty="0">
                <a:latin typeface="Courier" pitchFamily="2" charset="0"/>
              </a:rPr>
              <a:t> and </a:t>
            </a:r>
            <a:r>
              <a:rPr lang="en-US" sz="1200" dirty="0" err="1">
                <a:latin typeface="Courier" pitchFamily="2" charset="0"/>
              </a:rPr>
              <a:t>lhs</a:t>
            </a:r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DoubleType</a:t>
            </a:r>
            <a:r>
              <a:rPr lang="en-US" sz="1200" dirty="0">
                <a:latin typeface="Courier" pitchFamily="2" charset="0"/>
              </a:rPr>
              <a:t> </a:t>
            </a:r>
            <a:r>
              <a:rPr lang="en-US" sz="1200" dirty="0" err="1">
                <a:latin typeface="Courier" pitchFamily="2" charset="0"/>
              </a:rPr>
              <a:t>qDiff</a:t>
            </a:r>
            <a:r>
              <a:rPr lang="en-US" sz="1200" dirty="0">
                <a:latin typeface="Courier" pitchFamily="2" charset="0"/>
              </a:rPr>
              <a:t> = 0.0;</a:t>
            </a:r>
          </a:p>
          <a:p>
            <a:r>
              <a:rPr lang="en-US" sz="1200" dirty="0">
                <a:latin typeface="Courier" pitchFamily="2" charset="0"/>
              </a:rPr>
              <a:t>    for ( </a:t>
            </a:r>
            <a:r>
              <a:rPr lang="en-US" sz="1200" dirty="0" err="1">
                <a:latin typeface="Courier" pitchFamily="2" charset="0"/>
              </a:rPr>
              <a:t>int</a:t>
            </a:r>
            <a:r>
              <a:rPr lang="en-US" sz="1200" dirty="0">
                <a:latin typeface="Courier" pitchFamily="2" charset="0"/>
              </a:rPr>
              <a:t> </a:t>
            </a:r>
            <a:r>
              <a:rPr lang="en-US" sz="1200" dirty="0" err="1">
                <a:latin typeface="Courier" pitchFamily="2" charset="0"/>
              </a:rPr>
              <a:t>ic</a:t>
            </a:r>
            <a:r>
              <a:rPr lang="en-US" sz="1200" dirty="0">
                <a:latin typeface="Courier" pitchFamily="2" charset="0"/>
              </a:rPr>
              <a:t> = 0; </a:t>
            </a:r>
            <a:r>
              <a:rPr lang="en-US" sz="1200" dirty="0" err="1">
                <a:latin typeface="Courier" pitchFamily="2" charset="0"/>
              </a:rPr>
              <a:t>ic</a:t>
            </a:r>
            <a:r>
              <a:rPr lang="en-US" sz="1200" dirty="0">
                <a:latin typeface="Courier" pitchFamily="2" charset="0"/>
              </a:rPr>
              <a:t> &lt; </a:t>
            </a:r>
            <a:r>
              <a:rPr lang="en-US" sz="1200" dirty="0" err="1">
                <a:latin typeface="Courier" pitchFamily="2" charset="0"/>
              </a:rPr>
              <a:t>AlgTraits</a:t>
            </a:r>
            <a:r>
              <a:rPr lang="en-US" sz="1200" dirty="0">
                <a:latin typeface="Courier" pitchFamily="2" charset="0"/>
              </a:rPr>
              <a:t>::</a:t>
            </a:r>
            <a:r>
              <a:rPr lang="en-US" sz="1200" dirty="0" err="1">
                <a:latin typeface="Courier" pitchFamily="2" charset="0"/>
              </a:rPr>
              <a:t>nodesPerElement</a:t>
            </a:r>
            <a:r>
              <a:rPr lang="en-US" sz="1200" dirty="0">
                <a:latin typeface="Courier" pitchFamily="2" charset="0"/>
              </a:rPr>
              <a:t>_; ++</a:t>
            </a:r>
            <a:r>
              <a:rPr lang="en-US" sz="1200" dirty="0" err="1">
                <a:latin typeface="Courier" pitchFamily="2" charset="0"/>
              </a:rPr>
              <a:t>ic</a:t>
            </a:r>
            <a:r>
              <a:rPr lang="en-US" sz="1200" dirty="0">
                <a:latin typeface="Courier" pitchFamily="2" charset="0"/>
              </a:rPr>
              <a:t> ) {</a:t>
            </a:r>
          </a:p>
          <a:p>
            <a:r>
              <a:rPr lang="en-US" sz="1200" dirty="0">
                <a:latin typeface="Courier" pitchFamily="2" charset="0"/>
              </a:rPr>
              <a:t>      </a:t>
            </a:r>
            <a:r>
              <a:rPr lang="en-US" sz="1200" dirty="0" err="1">
                <a:latin typeface="Courier" pitchFamily="2" charset="0"/>
              </a:rPr>
              <a:t>DoubleType</a:t>
            </a:r>
            <a:r>
              <a:rPr lang="en-US" sz="1200" dirty="0">
                <a:latin typeface="Courier" pitchFamily="2" charset="0"/>
              </a:rPr>
              <a:t> </a:t>
            </a:r>
            <a:r>
              <a:rPr lang="en-US" sz="1200" dirty="0" err="1">
                <a:latin typeface="Courier" pitchFamily="2" charset="0"/>
              </a:rPr>
              <a:t>lhsfacDiff</a:t>
            </a:r>
            <a:r>
              <a:rPr lang="en-US" sz="1200" dirty="0">
                <a:latin typeface="Courier" pitchFamily="2" charset="0"/>
              </a:rPr>
              <a:t> = 0.0;</a:t>
            </a:r>
          </a:p>
          <a:p>
            <a:r>
              <a:rPr lang="en-US" sz="1200" dirty="0">
                <a:latin typeface="Courier" pitchFamily="2" charset="0"/>
              </a:rPr>
              <a:t>      for ( </a:t>
            </a:r>
            <a:r>
              <a:rPr lang="en-US" sz="1200" dirty="0" err="1">
                <a:latin typeface="Courier" pitchFamily="2" charset="0"/>
              </a:rPr>
              <a:t>int</a:t>
            </a:r>
            <a:r>
              <a:rPr lang="en-US" sz="1200" dirty="0">
                <a:latin typeface="Courier" pitchFamily="2" charset="0"/>
              </a:rPr>
              <a:t> j = 0; j &lt; </a:t>
            </a:r>
            <a:r>
              <a:rPr lang="en-US" sz="1200" dirty="0" err="1">
                <a:latin typeface="Courier" pitchFamily="2" charset="0"/>
              </a:rPr>
              <a:t>AlgTraits</a:t>
            </a:r>
            <a:r>
              <a:rPr lang="en-US" sz="1200" dirty="0">
                <a:latin typeface="Courier" pitchFamily="2" charset="0"/>
              </a:rPr>
              <a:t>::</a:t>
            </a:r>
            <a:r>
              <a:rPr lang="en-US" sz="1200" dirty="0" err="1">
                <a:latin typeface="Courier" pitchFamily="2" charset="0"/>
              </a:rPr>
              <a:t>nDim</a:t>
            </a:r>
            <a:r>
              <a:rPr lang="en-US" sz="1200" dirty="0">
                <a:latin typeface="Courier" pitchFamily="2" charset="0"/>
              </a:rPr>
              <a:t>_; ++j ) {</a:t>
            </a:r>
          </a:p>
          <a:p>
            <a:r>
              <a:rPr lang="en-US" sz="1200" dirty="0">
                <a:latin typeface="Courier" pitchFamily="2" charset="0"/>
              </a:rPr>
              <a:t>        </a:t>
            </a:r>
            <a:r>
              <a:rPr lang="en-US" sz="1200" dirty="0" err="1">
                <a:latin typeface="Courier" pitchFamily="2" charset="0"/>
              </a:rPr>
              <a:t>lhsfacDiff</a:t>
            </a:r>
            <a:r>
              <a:rPr lang="en-US" sz="1200" dirty="0">
                <a:latin typeface="Courier" pitchFamily="2" charset="0"/>
              </a:rPr>
              <a:t> += -</a:t>
            </a:r>
            <a:r>
              <a:rPr lang="en-US" sz="1200" dirty="0" err="1">
                <a:latin typeface="Courier" pitchFamily="2" charset="0"/>
              </a:rPr>
              <a:t>diffFluxCoeffIp</a:t>
            </a:r>
            <a:r>
              <a:rPr lang="en-US" sz="1200" dirty="0">
                <a:latin typeface="Courier" pitchFamily="2" charset="0"/>
              </a:rPr>
              <a:t>*</a:t>
            </a:r>
            <a:r>
              <a:rPr lang="en-US" sz="1200" dirty="0" err="1">
                <a:latin typeface="Courier" pitchFamily="2" charset="0"/>
              </a:rPr>
              <a:t>v_dndx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ip,ic,j</a:t>
            </a:r>
            <a:r>
              <a:rPr lang="en-US" sz="1200" dirty="0">
                <a:latin typeface="Courier" pitchFamily="2" charset="0"/>
              </a:rPr>
              <a:t>)*</a:t>
            </a:r>
            <a:r>
              <a:rPr lang="en-US" sz="1200" dirty="0" err="1">
                <a:latin typeface="Courier" pitchFamily="2" charset="0"/>
              </a:rPr>
              <a:t>v_scs_areav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ip,j</a:t>
            </a:r>
            <a:r>
              <a:rPr lang="en-US" sz="1200" dirty="0">
                <a:latin typeface="Courier" pitchFamily="2" charset="0"/>
              </a:rPr>
              <a:t>);</a:t>
            </a:r>
          </a:p>
          <a:p>
            <a:r>
              <a:rPr lang="en-US" sz="1200" dirty="0">
                <a:latin typeface="Courier" pitchFamily="2" charset="0"/>
              </a:rPr>
              <a:t>      }</a:t>
            </a:r>
          </a:p>
          <a:p>
            <a:r>
              <a:rPr lang="en-US" sz="1200" dirty="0">
                <a:latin typeface="Courier" pitchFamily="2" charset="0"/>
              </a:rPr>
              <a:t>      </a:t>
            </a:r>
            <a:r>
              <a:rPr lang="en-US" sz="1200" dirty="0" err="1">
                <a:latin typeface="Courier" pitchFamily="2" charset="0"/>
              </a:rPr>
              <a:t>qDiff</a:t>
            </a:r>
            <a:r>
              <a:rPr lang="en-US" sz="1200" dirty="0">
                <a:latin typeface="Courier" pitchFamily="2" charset="0"/>
              </a:rPr>
              <a:t> += </a:t>
            </a:r>
            <a:r>
              <a:rPr lang="en-US" sz="1200" dirty="0" err="1">
                <a:latin typeface="Courier" pitchFamily="2" charset="0"/>
              </a:rPr>
              <a:t>lhsfacDiff</a:t>
            </a:r>
            <a:r>
              <a:rPr lang="en-US" sz="1200" dirty="0">
                <a:latin typeface="Courier" pitchFamily="2" charset="0"/>
              </a:rPr>
              <a:t>*</a:t>
            </a:r>
            <a:r>
              <a:rPr lang="en-US" sz="1200" dirty="0" err="1">
                <a:latin typeface="Courier" pitchFamily="2" charset="0"/>
              </a:rPr>
              <a:t>v_scalarQ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ic</a:t>
            </a:r>
            <a:r>
              <a:rPr lang="en-US" sz="1200" dirty="0">
                <a:latin typeface="Courier" pitchFamily="2" charset="0"/>
              </a:rPr>
              <a:t>);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      // </a:t>
            </a:r>
            <a:r>
              <a:rPr lang="en-US" sz="1200" dirty="0" err="1">
                <a:latin typeface="Courier" pitchFamily="2" charset="0"/>
              </a:rPr>
              <a:t>lhs</a:t>
            </a:r>
            <a:r>
              <a:rPr lang="en-US" sz="1200" dirty="0">
                <a:latin typeface="Courier" pitchFamily="2" charset="0"/>
              </a:rPr>
              <a:t>; </a:t>
            </a:r>
            <a:r>
              <a:rPr lang="en-US" sz="1200" dirty="0" err="1">
                <a:latin typeface="Courier" pitchFamily="2" charset="0"/>
              </a:rPr>
              <a:t>il</a:t>
            </a:r>
            <a:r>
              <a:rPr lang="en-US" sz="1200" dirty="0">
                <a:latin typeface="Courier" pitchFamily="2" charset="0"/>
              </a:rPr>
              <a:t> then </a:t>
            </a:r>
            <a:r>
              <a:rPr lang="en-US" sz="1200" dirty="0" err="1">
                <a:latin typeface="Courier" pitchFamily="2" charset="0"/>
              </a:rPr>
              <a:t>ir</a:t>
            </a:r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      </a:t>
            </a:r>
            <a:r>
              <a:rPr lang="en-US" sz="1200" dirty="0" err="1">
                <a:latin typeface="Courier" pitchFamily="2" charset="0"/>
              </a:rPr>
              <a:t>lhs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il,ic</a:t>
            </a:r>
            <a:r>
              <a:rPr lang="en-US" sz="1200" dirty="0">
                <a:latin typeface="Courier" pitchFamily="2" charset="0"/>
              </a:rPr>
              <a:t>) += </a:t>
            </a:r>
            <a:r>
              <a:rPr lang="en-US" sz="1200" dirty="0" err="1">
                <a:latin typeface="Courier" pitchFamily="2" charset="0"/>
              </a:rPr>
              <a:t>lhsfacDiff</a:t>
            </a:r>
            <a:r>
              <a:rPr lang="en-US" sz="1200" dirty="0">
                <a:latin typeface="Courier" pitchFamily="2" charset="0"/>
              </a:rPr>
              <a:t>;</a:t>
            </a:r>
          </a:p>
          <a:p>
            <a:r>
              <a:rPr lang="en-US" sz="1200" dirty="0">
                <a:latin typeface="Courier" pitchFamily="2" charset="0"/>
              </a:rPr>
              <a:t>      </a:t>
            </a:r>
            <a:r>
              <a:rPr lang="en-US" sz="1200" dirty="0" err="1">
                <a:latin typeface="Courier" pitchFamily="2" charset="0"/>
              </a:rPr>
              <a:t>lhs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ir,ic</a:t>
            </a:r>
            <a:r>
              <a:rPr lang="en-US" sz="1200" dirty="0">
                <a:latin typeface="Courier" pitchFamily="2" charset="0"/>
              </a:rPr>
              <a:t>) -= </a:t>
            </a:r>
            <a:r>
              <a:rPr lang="en-US" sz="1200" dirty="0" err="1">
                <a:latin typeface="Courier" pitchFamily="2" charset="0"/>
              </a:rPr>
              <a:t>lhsfacDiff</a:t>
            </a:r>
            <a:r>
              <a:rPr lang="en-US" sz="1200" dirty="0">
                <a:latin typeface="Courier" pitchFamily="2" charset="0"/>
              </a:rPr>
              <a:t>;</a:t>
            </a:r>
          </a:p>
          <a:p>
            <a:r>
              <a:rPr lang="en-US" sz="1200" dirty="0">
                <a:latin typeface="Courier" pitchFamily="2" charset="0"/>
              </a:rPr>
              <a:t>    }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    // </a:t>
            </a:r>
            <a:r>
              <a:rPr lang="en-US" sz="1200" dirty="0" err="1">
                <a:latin typeface="Courier" pitchFamily="2" charset="0"/>
              </a:rPr>
              <a:t>rhs</a:t>
            </a:r>
            <a:r>
              <a:rPr lang="en-US" sz="1200" dirty="0">
                <a:latin typeface="Courier" pitchFamily="2" charset="0"/>
              </a:rPr>
              <a:t>; </a:t>
            </a:r>
            <a:r>
              <a:rPr lang="en-US" sz="1200" dirty="0" err="1">
                <a:latin typeface="Courier" pitchFamily="2" charset="0"/>
              </a:rPr>
              <a:t>il</a:t>
            </a:r>
            <a:r>
              <a:rPr lang="en-US" sz="1200" dirty="0">
                <a:latin typeface="Courier" pitchFamily="2" charset="0"/>
              </a:rPr>
              <a:t> then </a:t>
            </a:r>
            <a:r>
              <a:rPr lang="en-US" sz="1200" dirty="0" err="1">
                <a:latin typeface="Courier" pitchFamily="2" charset="0"/>
              </a:rPr>
              <a:t>ir</a:t>
            </a:r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rhs</a:t>
            </a:r>
            <a:r>
              <a:rPr lang="en-US" sz="1200" dirty="0">
                <a:latin typeface="Courier" pitchFamily="2" charset="0"/>
              </a:rPr>
              <a:t>[</a:t>
            </a:r>
            <a:r>
              <a:rPr lang="en-US" sz="1200" dirty="0" err="1">
                <a:latin typeface="Courier" pitchFamily="2" charset="0"/>
              </a:rPr>
              <a:t>il</a:t>
            </a:r>
            <a:r>
              <a:rPr lang="en-US" sz="1200" dirty="0">
                <a:latin typeface="Courier" pitchFamily="2" charset="0"/>
              </a:rPr>
              <a:t>] -= </a:t>
            </a:r>
            <a:r>
              <a:rPr lang="en-US" sz="1200" dirty="0" err="1">
                <a:latin typeface="Courier" pitchFamily="2" charset="0"/>
              </a:rPr>
              <a:t>qDiff</a:t>
            </a:r>
            <a:r>
              <a:rPr lang="en-US" sz="1200" dirty="0">
                <a:latin typeface="Courier" pitchFamily="2" charset="0"/>
              </a:rPr>
              <a:t>;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rhs</a:t>
            </a:r>
            <a:r>
              <a:rPr lang="en-US" sz="1200" dirty="0">
                <a:latin typeface="Courier" pitchFamily="2" charset="0"/>
              </a:rPr>
              <a:t>[</a:t>
            </a:r>
            <a:r>
              <a:rPr lang="en-US" sz="1200" dirty="0" err="1">
                <a:latin typeface="Courier" pitchFamily="2" charset="0"/>
              </a:rPr>
              <a:t>ir</a:t>
            </a:r>
            <a:r>
              <a:rPr lang="en-US" sz="1200" dirty="0">
                <a:latin typeface="Courier" pitchFamily="2" charset="0"/>
              </a:rPr>
              <a:t>] += </a:t>
            </a:r>
            <a:r>
              <a:rPr lang="en-US" sz="1200" dirty="0" err="1">
                <a:latin typeface="Courier" pitchFamily="2" charset="0"/>
              </a:rPr>
              <a:t>qDiff</a:t>
            </a:r>
            <a:r>
              <a:rPr lang="en-US" sz="1200" dirty="0">
                <a:latin typeface="Courier" pitchFamily="2" charset="0"/>
              </a:rPr>
              <a:t>;</a:t>
            </a:r>
          </a:p>
          <a:p>
            <a:r>
              <a:rPr lang="en-US" sz="1200" dirty="0">
                <a:latin typeface="Courier" pitchFamily="2" charset="0"/>
              </a:rPr>
              <a:t>  }</a:t>
            </a:r>
          </a:p>
          <a:p>
            <a:r>
              <a:rPr lang="en-US" sz="1200" dirty="0">
                <a:latin typeface="Courier" pitchFamily="2" charset="0"/>
              </a:rPr>
              <a:t>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76C3E5-7565-1C42-AE89-E68C15EDB7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B2385B-B601-B848-BCD9-2F5C11EB1C4A}"/>
              </a:ext>
            </a:extLst>
          </p:cNvPr>
          <p:cNvSpPr/>
          <p:nvPr/>
        </p:nvSpPr>
        <p:spPr>
          <a:xfrm>
            <a:off x="7308630" y="3037406"/>
            <a:ext cx="1469985" cy="13448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87B52EB-ECE2-8640-A41E-4074C4ABF568}"/>
              </a:ext>
            </a:extLst>
          </p:cNvPr>
          <p:cNvSpPr/>
          <p:nvPr/>
        </p:nvSpPr>
        <p:spPr>
          <a:xfrm>
            <a:off x="7217189" y="4330149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5864191-42CD-4E41-BAC6-23EB585406B5}"/>
              </a:ext>
            </a:extLst>
          </p:cNvPr>
          <p:cNvSpPr/>
          <p:nvPr/>
        </p:nvSpPr>
        <p:spPr>
          <a:xfrm>
            <a:off x="8687175" y="4330149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EE092D7-FEC5-8A41-889F-F01AD0298E8F}"/>
              </a:ext>
            </a:extLst>
          </p:cNvPr>
          <p:cNvSpPr/>
          <p:nvPr/>
        </p:nvSpPr>
        <p:spPr>
          <a:xfrm>
            <a:off x="8687175" y="2995934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55B0257-48EB-6D44-8E8B-378B76CCE3A0}"/>
              </a:ext>
            </a:extLst>
          </p:cNvPr>
          <p:cNvSpPr/>
          <p:nvPr/>
        </p:nvSpPr>
        <p:spPr>
          <a:xfrm>
            <a:off x="7217190" y="2995934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21CCF19-FC68-3F4D-8B88-63D22C007995}"/>
              </a:ext>
            </a:extLst>
          </p:cNvPr>
          <p:cNvCxnSpPr>
            <a:stCxn id="12" idx="0"/>
          </p:cNvCxnSpPr>
          <p:nvPr/>
        </p:nvCxnSpPr>
        <p:spPr>
          <a:xfrm>
            <a:off x="8043623" y="3037406"/>
            <a:ext cx="2002" cy="63164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2DBAC94-A4CC-F345-96CD-B43D75E49FE1}"/>
              </a:ext>
            </a:extLst>
          </p:cNvPr>
          <p:cNvCxnSpPr/>
          <p:nvPr/>
        </p:nvCxnSpPr>
        <p:spPr>
          <a:xfrm flipV="1">
            <a:off x="7321416" y="3661755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riangle 22">
            <a:extLst>
              <a:ext uri="{FF2B5EF4-FFF2-40B4-BE49-F238E27FC236}">
                <a16:creationId xmlns:a16="http://schemas.microsoft.com/office/drawing/2014/main" id="{C78182E0-E84F-3A4C-BC03-289067517953}"/>
              </a:ext>
            </a:extLst>
          </p:cNvPr>
          <p:cNvSpPr/>
          <p:nvPr/>
        </p:nvSpPr>
        <p:spPr>
          <a:xfrm>
            <a:off x="8365399" y="3625405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1BC6662F-7063-8E44-95B8-36FDD3E4F1D0}"/>
              </a:ext>
            </a:extLst>
          </p:cNvPr>
          <p:cNvSpPr/>
          <p:nvPr/>
        </p:nvSpPr>
        <p:spPr>
          <a:xfrm>
            <a:off x="7997323" y="3985012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D016C0C-6EF0-0F44-954F-A2F26D3E1750}"/>
              </a:ext>
            </a:extLst>
          </p:cNvPr>
          <p:cNvCxnSpPr/>
          <p:nvPr/>
        </p:nvCxnSpPr>
        <p:spPr>
          <a:xfrm flipV="1">
            <a:off x="8074500" y="3663305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BF06884-4AC1-7C45-B4A1-2EF2A2ADB4F9}"/>
              </a:ext>
            </a:extLst>
          </p:cNvPr>
          <p:cNvCxnSpPr/>
          <p:nvPr/>
        </p:nvCxnSpPr>
        <p:spPr>
          <a:xfrm flipH="1">
            <a:off x="8047666" y="3681678"/>
            <a:ext cx="4740" cy="68405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riangle 40">
            <a:extLst>
              <a:ext uri="{FF2B5EF4-FFF2-40B4-BE49-F238E27FC236}">
                <a16:creationId xmlns:a16="http://schemas.microsoft.com/office/drawing/2014/main" id="{C7244BC1-9008-A04C-8E5F-7713DF2FC493}"/>
              </a:ext>
            </a:extLst>
          </p:cNvPr>
          <p:cNvSpPr/>
          <p:nvPr/>
        </p:nvSpPr>
        <p:spPr>
          <a:xfrm>
            <a:off x="7702111" y="3621784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riangle 42">
            <a:extLst>
              <a:ext uri="{FF2B5EF4-FFF2-40B4-BE49-F238E27FC236}">
                <a16:creationId xmlns:a16="http://schemas.microsoft.com/office/drawing/2014/main" id="{F248BA23-C5F4-C648-ADEA-E6CC66AA595B}"/>
              </a:ext>
            </a:extLst>
          </p:cNvPr>
          <p:cNvSpPr/>
          <p:nvPr/>
        </p:nvSpPr>
        <p:spPr>
          <a:xfrm>
            <a:off x="7990209" y="3321160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EDE8844-F36E-B548-A85B-0EB0C3BFD7DC}"/>
              </a:ext>
            </a:extLst>
          </p:cNvPr>
          <p:cNvSpPr txBox="1"/>
          <p:nvPr/>
        </p:nvSpPr>
        <p:spPr>
          <a:xfrm>
            <a:off x="7194223" y="44855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24097E7-7372-6346-A228-A9A04FEADC00}"/>
              </a:ext>
            </a:extLst>
          </p:cNvPr>
          <p:cNvSpPr txBox="1"/>
          <p:nvPr/>
        </p:nvSpPr>
        <p:spPr>
          <a:xfrm>
            <a:off x="8674379" y="4450054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53A6BD0-68A6-AF46-9C47-1B59FC1D9BF5}"/>
              </a:ext>
            </a:extLst>
          </p:cNvPr>
          <p:cNvSpPr txBox="1"/>
          <p:nvPr/>
        </p:nvSpPr>
        <p:spPr>
          <a:xfrm>
            <a:off x="8097596" y="3834365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ip</a:t>
            </a:r>
            <a:r>
              <a:rPr lang="en-US" dirty="0"/>
              <a:t> = 1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77C46B53-53A9-F043-BB3C-5AAF56F9D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9042" y="1356209"/>
            <a:ext cx="4224084" cy="827497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FDB3F49-D81D-BC40-9A10-FC59B1BF5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3560" y="4634810"/>
            <a:ext cx="3657600" cy="829733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66FC3D07-190E-CB4C-9195-86DF4A81F9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2028" y="2295124"/>
            <a:ext cx="2184313" cy="62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8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 Placeholder 4"/>
          <p:cNvSpPr txBox="1">
            <a:spLocks/>
          </p:cNvSpPr>
          <p:nvPr/>
        </p:nvSpPr>
        <p:spPr>
          <a:xfrm>
            <a:off x="6522154" y="3473807"/>
            <a:ext cx="2499915" cy="34494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76" indent="-68576" algn="l" defTabSz="685749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28801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6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42516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56231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69946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824939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4928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491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490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dirty="0"/>
              <a:t> Same grad-op as CC: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Iterate nodes for volume contributions</a:t>
            </a:r>
          </a:p>
          <a:p>
            <a:pPr>
              <a:buFont typeface="Arial" charset="0"/>
              <a:buChar char="•"/>
            </a:pPr>
            <a:r>
              <a:rPr lang="en-US" dirty="0"/>
              <a:t> Iterate edges for surface flux contribution</a:t>
            </a:r>
          </a:p>
        </p:txBody>
      </p:sp>
      <p:cxnSp>
        <p:nvCxnSpPr>
          <p:cNvPr id="62" name="Straight Connector 61"/>
          <p:cNvCxnSpPr>
            <a:stCxn id="50" idx="3"/>
            <a:endCxn id="19" idx="3"/>
          </p:cNvCxnSpPr>
          <p:nvPr/>
        </p:nvCxnSpPr>
        <p:spPr>
          <a:xfrm flipV="1">
            <a:off x="2136117" y="4824995"/>
            <a:ext cx="1446623" cy="12831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>
            <a:off x="4822373" y="4150052"/>
            <a:ext cx="4740" cy="68405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H="1">
            <a:off x="4825270" y="4846424"/>
            <a:ext cx="4740" cy="68405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V="1">
            <a:off x="4827113" y="5522672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flipH="1">
            <a:off x="6235337" y="4149386"/>
            <a:ext cx="0" cy="68472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5546014" y="4132777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V="1">
            <a:off x="4849207" y="4131679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flipH="1" flipV="1">
            <a:off x="4172875" y="4878935"/>
            <a:ext cx="2743200" cy="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5550266" y="3647828"/>
            <a:ext cx="3268" cy="2433877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 Order Interpolation Edge-Based Vertex-Centered (EBVC) Finite Volume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All primitives are collocated at the vertices of the elements with equal-order interpolation</a:t>
            </a:r>
          </a:p>
          <a:p>
            <a:pPr>
              <a:buFont typeface="Arial" charset="0"/>
              <a:buChar char="•"/>
            </a:pPr>
            <a:r>
              <a:rPr lang="en-US" dirty="0"/>
              <a:t> A dual mesh is constructed to obtain flux and volume quadrature locations</a:t>
            </a:r>
          </a:p>
          <a:p>
            <a:pPr>
              <a:buFont typeface="Arial" charset="0"/>
              <a:buChar char="•"/>
            </a:pPr>
            <a:r>
              <a:rPr lang="en-US" dirty="0"/>
              <a:t> Classic two-state, “L” and “R” approach provides spatially second-order accuracy</a:t>
            </a:r>
          </a:p>
        </p:txBody>
      </p:sp>
      <p:sp>
        <p:nvSpPr>
          <p:cNvPr id="6" name="Rectangle 5"/>
          <p:cNvSpPr/>
          <p:nvPr/>
        </p:nvSpPr>
        <p:spPr>
          <a:xfrm>
            <a:off x="2177413" y="3375608"/>
            <a:ext cx="1469985" cy="13448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177413" y="4723152"/>
            <a:ext cx="1469985" cy="13448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07428" y="3375608"/>
            <a:ext cx="1469985" cy="13448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3555958" y="4668351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07427" y="4723152"/>
            <a:ext cx="1469985" cy="13448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15987" y="4668351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109335" y="5951533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3579320" y="5951533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39349" y="5951533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085973" y="4668351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085973" y="3334136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15988" y="3334136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555958" y="3334136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>
            <a:stCxn id="14" idx="0"/>
          </p:cNvCxnSpPr>
          <p:nvPr/>
        </p:nvCxnSpPr>
        <p:spPr>
          <a:xfrm>
            <a:off x="1442421" y="3375608"/>
            <a:ext cx="2002" cy="631647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720214" y="3999957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endCxn id="6" idx="2"/>
          </p:cNvCxnSpPr>
          <p:nvPr/>
        </p:nvCxnSpPr>
        <p:spPr>
          <a:xfrm>
            <a:off x="2859429" y="3370851"/>
            <a:ext cx="0" cy="1349653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2731625" y="4709344"/>
            <a:ext cx="127803" cy="4529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flipH="1">
            <a:off x="2203241" y="5150207"/>
            <a:ext cx="528383" cy="24578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757452" y="5161782"/>
            <a:ext cx="172669" cy="22238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riangle 78"/>
          <p:cNvSpPr/>
          <p:nvPr/>
        </p:nvSpPr>
        <p:spPr>
          <a:xfrm>
            <a:off x="1764197" y="3963607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riangle 79"/>
          <p:cNvSpPr/>
          <p:nvPr/>
        </p:nvSpPr>
        <p:spPr>
          <a:xfrm>
            <a:off x="2479957" y="3954237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riangle 80"/>
          <p:cNvSpPr/>
          <p:nvPr/>
        </p:nvSpPr>
        <p:spPr>
          <a:xfrm>
            <a:off x="1765544" y="5340706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riangle 81"/>
          <p:cNvSpPr/>
          <p:nvPr/>
        </p:nvSpPr>
        <p:spPr>
          <a:xfrm>
            <a:off x="1396121" y="4323214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riangle 82"/>
          <p:cNvSpPr/>
          <p:nvPr/>
        </p:nvSpPr>
        <p:spPr>
          <a:xfrm>
            <a:off x="1398703" y="5068009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riangle 83"/>
          <p:cNvSpPr/>
          <p:nvPr/>
        </p:nvSpPr>
        <p:spPr>
          <a:xfrm>
            <a:off x="2808179" y="4289984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riangle 84"/>
          <p:cNvSpPr/>
          <p:nvPr/>
        </p:nvSpPr>
        <p:spPr>
          <a:xfrm>
            <a:off x="2734316" y="4871673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riangle 85"/>
          <p:cNvSpPr/>
          <p:nvPr/>
        </p:nvSpPr>
        <p:spPr>
          <a:xfrm>
            <a:off x="2428665" y="5187534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/>
          <p:nvPr/>
        </p:nvCxnSpPr>
        <p:spPr>
          <a:xfrm flipV="1">
            <a:off x="1473298" y="4001507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V="1">
            <a:off x="2170105" y="4002605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2923189" y="4004155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698120" y="5390950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451204" y="5392500"/>
            <a:ext cx="724209" cy="3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>
            <a:off x="1446464" y="4019880"/>
            <a:ext cx="4740" cy="68405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1449361" y="4750977"/>
            <a:ext cx="4740" cy="68405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H="1">
            <a:off x="1451762" y="5405915"/>
            <a:ext cx="0" cy="676656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riangle 98"/>
          <p:cNvSpPr/>
          <p:nvPr/>
        </p:nvSpPr>
        <p:spPr>
          <a:xfrm>
            <a:off x="3886546" y="2872303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/>
          <p:nvPr/>
        </p:nvSpPr>
        <p:spPr>
          <a:xfrm>
            <a:off x="4163880" y="2733357"/>
            <a:ext cx="44889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aramond" charset="0"/>
                <a:ea typeface="Garamond" charset="0"/>
                <a:cs typeface="Garamond" charset="0"/>
              </a:rPr>
              <a:t>Surface quadrature point (area summed to edge)</a:t>
            </a:r>
          </a:p>
        </p:txBody>
      </p:sp>
      <p:sp>
        <p:nvSpPr>
          <p:cNvPr id="101" name="Diamond 100"/>
          <p:cNvSpPr/>
          <p:nvPr/>
        </p:nvSpPr>
        <p:spPr>
          <a:xfrm>
            <a:off x="3914845" y="3191879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4163880" y="3078101"/>
            <a:ext cx="4858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aramond" charset="0"/>
                <a:ea typeface="Garamond" charset="0"/>
                <a:cs typeface="Garamond" charset="0"/>
              </a:rPr>
              <a:t>Volume quadrature point (sub-</a:t>
            </a:r>
            <a:r>
              <a:rPr lang="en-US" dirty="0" err="1">
                <a:latin typeface="Garamond" charset="0"/>
                <a:ea typeface="Garamond" charset="0"/>
                <a:cs typeface="Garamond" charset="0"/>
              </a:rPr>
              <a:t>vol</a:t>
            </a:r>
            <a:r>
              <a:rPr lang="en-US" dirty="0">
                <a:latin typeface="Garamond" charset="0"/>
                <a:ea typeface="Garamond" charset="0"/>
                <a:cs typeface="Garamond" charset="0"/>
              </a:rPr>
              <a:t> summed to node)</a:t>
            </a:r>
          </a:p>
        </p:txBody>
      </p:sp>
      <p:sp>
        <p:nvSpPr>
          <p:cNvPr id="103" name="Diamond 102"/>
          <p:cNvSpPr/>
          <p:nvPr/>
        </p:nvSpPr>
        <p:spPr>
          <a:xfrm>
            <a:off x="1763617" y="4305753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Diamond 103"/>
          <p:cNvSpPr/>
          <p:nvPr/>
        </p:nvSpPr>
        <p:spPr>
          <a:xfrm>
            <a:off x="2434237" y="4305753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iamond 106"/>
          <p:cNvSpPr/>
          <p:nvPr/>
        </p:nvSpPr>
        <p:spPr>
          <a:xfrm>
            <a:off x="1788694" y="4990586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Diamond 107"/>
          <p:cNvSpPr/>
          <p:nvPr/>
        </p:nvSpPr>
        <p:spPr>
          <a:xfrm>
            <a:off x="2459314" y="4990586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6931867" y="4798523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3991896" y="4798523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5485244" y="6081705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5461882" y="4798523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5461882" y="3464308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6" name="Straight Connector 125"/>
          <p:cNvCxnSpPr/>
          <p:nvPr/>
        </p:nvCxnSpPr>
        <p:spPr>
          <a:xfrm flipH="1">
            <a:off x="6107534" y="4839516"/>
            <a:ext cx="127803" cy="452965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>
            <a:off x="5579150" y="5280379"/>
            <a:ext cx="528383" cy="24578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Diamond 144"/>
          <p:cNvSpPr/>
          <p:nvPr/>
        </p:nvSpPr>
        <p:spPr>
          <a:xfrm>
            <a:off x="7290754" y="3322051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riangle 158"/>
          <p:cNvSpPr/>
          <p:nvPr/>
        </p:nvSpPr>
        <p:spPr>
          <a:xfrm>
            <a:off x="5519904" y="4089187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Triangle 159"/>
          <p:cNvSpPr/>
          <p:nvPr/>
        </p:nvSpPr>
        <p:spPr>
          <a:xfrm>
            <a:off x="6182138" y="4807477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Triangle 160"/>
          <p:cNvSpPr/>
          <p:nvPr/>
        </p:nvSpPr>
        <p:spPr>
          <a:xfrm>
            <a:off x="4781393" y="4819211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Triangle 161"/>
          <p:cNvSpPr/>
          <p:nvPr/>
        </p:nvSpPr>
        <p:spPr>
          <a:xfrm>
            <a:off x="5521905" y="5490753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/>
        </p:nvSpPr>
        <p:spPr>
          <a:xfrm>
            <a:off x="5479778" y="3484104"/>
            <a:ext cx="164984" cy="2670213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rgbClr val="00B050"/>
            </a:solidFill>
          </a:ln>
          <a:effectLst>
            <a:outerShdw blurRad="50800" dist="50800" dir="5400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/>
          <p:cNvSpPr/>
          <p:nvPr/>
        </p:nvSpPr>
        <p:spPr>
          <a:xfrm rot="5400000">
            <a:off x="5517201" y="3441830"/>
            <a:ext cx="188286" cy="2878639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solidFill>
              <a:srgbClr val="00B050"/>
            </a:solidFill>
          </a:ln>
          <a:effectLst>
            <a:outerShdw blurRad="50800" dist="50800" dir="5400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/>
          <p:cNvSpPr txBox="1"/>
          <p:nvPr/>
        </p:nvSpPr>
        <p:spPr>
          <a:xfrm>
            <a:off x="6235336" y="4493348"/>
            <a:ext cx="490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cxnSp>
        <p:nvCxnSpPr>
          <p:cNvPr id="166" name="Straight Connector 165"/>
          <p:cNvCxnSpPr/>
          <p:nvPr/>
        </p:nvCxnSpPr>
        <p:spPr>
          <a:xfrm flipH="1" flipV="1">
            <a:off x="6235337" y="4920432"/>
            <a:ext cx="431985" cy="86900"/>
          </a:xfrm>
          <a:prstGeom prst="line">
            <a:avLst/>
          </a:prstGeom>
          <a:ln w="25400">
            <a:solidFill>
              <a:schemeClr val="tx1"/>
            </a:solidFill>
            <a:prstDash val="solid"/>
            <a:headEnd type="stealth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Rectangle 168"/>
          <p:cNvSpPr/>
          <p:nvPr/>
        </p:nvSpPr>
        <p:spPr>
          <a:xfrm>
            <a:off x="590769" y="6358759"/>
            <a:ext cx="22786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aramond" charset="0"/>
                <a:ea typeface="Garamond" charset="0"/>
                <a:cs typeface="Garamond" charset="0"/>
              </a:rPr>
              <a:t>Dual-volume definition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4232144" y="6358759"/>
            <a:ext cx="18600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aramond" charset="0"/>
                <a:ea typeface="Garamond" charset="0"/>
                <a:cs typeface="Garamond" charset="0"/>
              </a:rPr>
              <a:t>Edge-based stencil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5559031" y="4478972"/>
            <a:ext cx="434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US" baseline="-25000" dirty="0"/>
              <a:t>L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6862554" y="4448483"/>
            <a:ext cx="434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US" baseline="-25000" dirty="0"/>
              <a:t>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/>
              <p:cNvSpPr txBox="1"/>
              <p:nvPr/>
            </p:nvSpPr>
            <p:spPr>
              <a:xfrm>
                <a:off x="6294530" y="3886926"/>
                <a:ext cx="2880404" cy="7278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 charset="0"/>
                        </a:rPr>
                        <m:t>≈</m:t>
                      </m:r>
                      <m:f>
                        <m:fPr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𝑅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𝐿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‖"/>
                              <m:endChr m:val="‖"/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Δ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b="0" i="0" smtClean="0">
                          <a:latin typeface="Cambria Math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>
                          <a:latin typeface="Cambria Math" charset="0"/>
                          <a:ea typeface="Cambria Math" charset="0"/>
                          <a:cs typeface="Cambria Math" charset="0"/>
                        </a:rPr>
                        <m:t>O</m:t>
                      </m:r>
                      <m:r>
                        <a:rPr lang="en-US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∆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x</m:t>
                      </m:r>
                      <m:r>
                        <a:rPr lang="en-US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7" name="TextBox 8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4530" y="3886926"/>
                <a:ext cx="2880404" cy="72782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425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ndia2018_4x3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2018" id="{0FFEE870-C493-D14B-ABEE-ECDD0A28A84D}" vid="{651A9348-1C84-5A4F-98B3-A94AD4D118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Sandia2018</Template>
  <TotalTime>3415</TotalTime>
  <Words>880</Words>
  <Application>Microsoft Macintosh PowerPoint</Application>
  <PresentationFormat>On-screen Show (4:3)</PresentationFormat>
  <Paragraphs>166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Calibri</vt:lpstr>
      <vt:lpstr>Cambria Math</vt:lpstr>
      <vt:lpstr>Courier</vt:lpstr>
      <vt:lpstr>Garamond</vt:lpstr>
      <vt:lpstr>Gill Sans MT</vt:lpstr>
      <vt:lpstr>Symbol</vt:lpstr>
      <vt:lpstr>Trebuchet MS</vt:lpstr>
      <vt:lpstr>Wingdings</vt:lpstr>
      <vt:lpstr>Sandia2018_4x3</vt:lpstr>
      <vt:lpstr>PowerPoint Presentation</vt:lpstr>
      <vt:lpstr>An Example of an Unstructured Discretization: Outline</vt:lpstr>
      <vt:lpstr>The Hybrid Control-Volume Finite Element Method (CVFEM)</vt:lpstr>
      <vt:lpstr>Examples of Various Topologies</vt:lpstr>
      <vt:lpstr>Code Design: Managing a Hybrid Mesh</vt:lpstr>
      <vt:lpstr>Sample Nalu ElemKernel: Construction</vt:lpstr>
      <vt:lpstr>Sample Nalu ElemKernel: Execution</vt:lpstr>
      <vt:lpstr>A CVFEM Diffusion Kernel</vt:lpstr>
      <vt:lpstr>Equal Order Interpolation Edge-Based Vertex-Centered (EBVC) Finite Volume</vt:lpstr>
      <vt:lpstr>An EBVC Algorithm</vt:lpstr>
      <vt:lpstr>Edge-Based Sample Code</vt:lpstr>
      <vt:lpstr>An Example of an Unstructured Discretization: 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98</cp:revision>
  <cp:lastPrinted>2018-04-25T01:24:59Z</cp:lastPrinted>
  <dcterms:created xsi:type="dcterms:W3CDTF">2017-10-14T01:15:26Z</dcterms:created>
  <dcterms:modified xsi:type="dcterms:W3CDTF">2020-01-28T01:39:36Z</dcterms:modified>
</cp:coreProperties>
</file>

<file path=docProps/thumbnail.jpeg>
</file>